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theme/theme2.xml" ContentType="application/vnd.openxmlformats-officedocument.theme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60" r:id="rId1"/>
    <p:sldMasterId id="2147483677" r:id="rId2"/>
    <p:sldMasterId id="2147483691" r:id="rId3"/>
  </p:sldMasterIdLst>
  <p:notesMasterIdLst>
    <p:notesMasterId r:id="rId61"/>
  </p:notesMasterIdLst>
  <p:sldIdLst>
    <p:sldId id="374" r:id="rId4"/>
    <p:sldId id="377" r:id="rId5"/>
    <p:sldId id="378" r:id="rId6"/>
    <p:sldId id="379" r:id="rId7"/>
    <p:sldId id="380" r:id="rId8"/>
    <p:sldId id="381" r:id="rId9"/>
    <p:sldId id="382" r:id="rId10"/>
    <p:sldId id="383" r:id="rId11"/>
    <p:sldId id="384" r:id="rId12"/>
    <p:sldId id="385" r:id="rId13"/>
    <p:sldId id="386" r:id="rId14"/>
    <p:sldId id="387" r:id="rId15"/>
    <p:sldId id="388" r:id="rId16"/>
    <p:sldId id="389" r:id="rId17"/>
    <p:sldId id="390" r:id="rId18"/>
    <p:sldId id="391" r:id="rId19"/>
    <p:sldId id="392" r:id="rId20"/>
    <p:sldId id="393" r:id="rId21"/>
    <p:sldId id="394" r:id="rId22"/>
    <p:sldId id="395" r:id="rId23"/>
    <p:sldId id="396" r:id="rId24"/>
    <p:sldId id="397" r:id="rId25"/>
    <p:sldId id="398" r:id="rId26"/>
    <p:sldId id="399" r:id="rId27"/>
    <p:sldId id="400" r:id="rId28"/>
    <p:sldId id="401" r:id="rId29"/>
    <p:sldId id="402" r:id="rId30"/>
    <p:sldId id="403" r:id="rId31"/>
    <p:sldId id="404" r:id="rId32"/>
    <p:sldId id="405" r:id="rId33"/>
    <p:sldId id="406" r:id="rId34"/>
    <p:sldId id="407" r:id="rId35"/>
    <p:sldId id="408" r:id="rId36"/>
    <p:sldId id="410" r:id="rId37"/>
    <p:sldId id="409" r:id="rId38"/>
    <p:sldId id="411" r:id="rId39"/>
    <p:sldId id="412" r:id="rId40"/>
    <p:sldId id="413" r:id="rId41"/>
    <p:sldId id="414" r:id="rId42"/>
    <p:sldId id="437" r:id="rId43"/>
    <p:sldId id="438" r:id="rId44"/>
    <p:sldId id="439" r:id="rId45"/>
    <p:sldId id="453" r:id="rId46"/>
    <p:sldId id="442" r:id="rId47"/>
    <p:sldId id="443" r:id="rId48"/>
    <p:sldId id="444" r:id="rId49"/>
    <p:sldId id="445" r:id="rId50"/>
    <p:sldId id="446" r:id="rId51"/>
    <p:sldId id="447" r:id="rId52"/>
    <p:sldId id="448" r:id="rId53"/>
    <p:sldId id="449" r:id="rId54"/>
    <p:sldId id="450" r:id="rId55"/>
    <p:sldId id="451" r:id="rId56"/>
    <p:sldId id="433" r:id="rId57"/>
    <p:sldId id="452" r:id="rId58"/>
    <p:sldId id="435" r:id="rId59"/>
    <p:sldId id="436" r:id="rId60"/>
  </p:sldIdLst>
  <p:sldSz cx="9144000" cy="6858000" type="screen4x3"/>
  <p:notesSz cx="6797675" cy="9928225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D5225B"/>
    <a:srgbClr val="B1B7EB"/>
    <a:srgbClr val="A2C517"/>
    <a:srgbClr val="00B0F0"/>
    <a:srgbClr val="DE2A63"/>
    <a:srgbClr val="DF2B64"/>
    <a:srgbClr val="C7C9C7"/>
    <a:srgbClr val="18B0E2"/>
    <a:srgbClr val="A4C424"/>
    <a:srgbClr val="F2951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69012ECD-51FC-41F1-AA8D-1B2483CD663E}" styleName="Helle Formatvorlage 2 - Akzent 1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</a:tcStyle>
    </a:band1H>
    <a:band1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1V>
    <a:band2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1"/>
        </a:fillRef>
      </a:tcStyle>
    </a:firstRow>
  </a:tblStyle>
  <a:tblStyle styleId="{72833802-FEF1-4C79-8D5D-14CF1EAF98D9}" styleName="Helle Formatvorlage 2 - Akzent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</a:tcStyle>
    </a:band1H>
    <a:band1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1V>
    <a:band2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2"/>
        </a:fillRef>
      </a:tcStyle>
    </a:firstRow>
  </a:tblStyle>
  <a:tblStyle styleId="{9DCAF9ED-07DC-4A11-8D7F-57B35C25682E}" styleName="Mittlere Formatvorlage 1 - Akzent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2">
              <a:tint val="20000"/>
            </a:schemeClr>
          </a:solidFill>
        </a:fill>
      </a:tcStyle>
    </a:band1H>
    <a:band1V>
      <a:tcStyle>
        <a:tcBdr/>
        <a:fill>
          <a:solidFill>
            <a:schemeClr val="accent2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6842" autoAdjust="0"/>
    <p:restoredTop sz="93883" autoAdjust="0"/>
  </p:normalViewPr>
  <p:slideViewPr>
    <p:cSldViewPr snapToGrid="0">
      <p:cViewPr varScale="1">
        <p:scale>
          <a:sx n="73" d="100"/>
          <a:sy n="73" d="100"/>
        </p:scale>
        <p:origin x="1086" y="6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-8136"/>
    </p:cViewPr>
  </p:sorterViewPr>
  <p:notesViewPr>
    <p:cSldViewPr snapToGrid="0">
      <p:cViewPr varScale="1">
        <p:scale>
          <a:sx n="91" d="100"/>
          <a:sy n="91" d="100"/>
        </p:scale>
        <p:origin x="4472" y="200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slide" Target="slides/slide23.xml"/><Relationship Id="rId39" Type="http://schemas.openxmlformats.org/officeDocument/2006/relationships/slide" Target="slides/slide36.xml"/><Relationship Id="rId21" Type="http://schemas.openxmlformats.org/officeDocument/2006/relationships/slide" Target="slides/slide18.xml"/><Relationship Id="rId34" Type="http://schemas.openxmlformats.org/officeDocument/2006/relationships/slide" Target="slides/slide31.xml"/><Relationship Id="rId42" Type="http://schemas.openxmlformats.org/officeDocument/2006/relationships/slide" Target="slides/slide39.xml"/><Relationship Id="rId47" Type="http://schemas.openxmlformats.org/officeDocument/2006/relationships/slide" Target="slides/slide44.xml"/><Relationship Id="rId50" Type="http://schemas.openxmlformats.org/officeDocument/2006/relationships/slide" Target="slides/slide47.xml"/><Relationship Id="rId55" Type="http://schemas.openxmlformats.org/officeDocument/2006/relationships/slide" Target="slides/slide52.xml"/><Relationship Id="rId63" Type="http://schemas.openxmlformats.org/officeDocument/2006/relationships/viewProps" Target="viewProps.xml"/><Relationship Id="rId7" Type="http://schemas.openxmlformats.org/officeDocument/2006/relationships/slide" Target="slides/slide4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0" Type="http://schemas.openxmlformats.org/officeDocument/2006/relationships/slide" Target="slides/slide17.xml"/><Relationship Id="rId29" Type="http://schemas.openxmlformats.org/officeDocument/2006/relationships/slide" Target="slides/slide26.xml"/><Relationship Id="rId41" Type="http://schemas.openxmlformats.org/officeDocument/2006/relationships/slide" Target="slides/slide38.xml"/><Relationship Id="rId54" Type="http://schemas.openxmlformats.org/officeDocument/2006/relationships/slide" Target="slides/slide51.xml"/><Relationship Id="rId62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32" Type="http://schemas.openxmlformats.org/officeDocument/2006/relationships/slide" Target="slides/slide29.xml"/><Relationship Id="rId37" Type="http://schemas.openxmlformats.org/officeDocument/2006/relationships/slide" Target="slides/slide34.xml"/><Relationship Id="rId40" Type="http://schemas.openxmlformats.org/officeDocument/2006/relationships/slide" Target="slides/slide37.xml"/><Relationship Id="rId45" Type="http://schemas.openxmlformats.org/officeDocument/2006/relationships/slide" Target="slides/slide42.xml"/><Relationship Id="rId53" Type="http://schemas.openxmlformats.org/officeDocument/2006/relationships/slide" Target="slides/slide50.xml"/><Relationship Id="rId58" Type="http://schemas.openxmlformats.org/officeDocument/2006/relationships/slide" Target="slides/slide55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slide" Target="slides/slide25.xml"/><Relationship Id="rId36" Type="http://schemas.openxmlformats.org/officeDocument/2006/relationships/slide" Target="slides/slide33.xml"/><Relationship Id="rId49" Type="http://schemas.openxmlformats.org/officeDocument/2006/relationships/slide" Target="slides/slide46.xml"/><Relationship Id="rId57" Type="http://schemas.openxmlformats.org/officeDocument/2006/relationships/slide" Target="slides/slide54.xml"/><Relationship Id="rId61" Type="http://schemas.openxmlformats.org/officeDocument/2006/relationships/notesMaster" Target="notesMasters/notesMaster1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31" Type="http://schemas.openxmlformats.org/officeDocument/2006/relationships/slide" Target="slides/slide28.xml"/><Relationship Id="rId44" Type="http://schemas.openxmlformats.org/officeDocument/2006/relationships/slide" Target="slides/slide41.xml"/><Relationship Id="rId52" Type="http://schemas.openxmlformats.org/officeDocument/2006/relationships/slide" Target="slides/slide49.xml"/><Relationship Id="rId60" Type="http://schemas.openxmlformats.org/officeDocument/2006/relationships/slide" Target="slides/slide57.xml"/><Relationship Id="rId65" Type="http://schemas.openxmlformats.org/officeDocument/2006/relationships/tableStyles" Target="tableStyles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slide" Target="slides/slide24.xml"/><Relationship Id="rId30" Type="http://schemas.openxmlformats.org/officeDocument/2006/relationships/slide" Target="slides/slide27.xml"/><Relationship Id="rId35" Type="http://schemas.openxmlformats.org/officeDocument/2006/relationships/slide" Target="slides/slide32.xml"/><Relationship Id="rId43" Type="http://schemas.openxmlformats.org/officeDocument/2006/relationships/slide" Target="slides/slide40.xml"/><Relationship Id="rId48" Type="http://schemas.openxmlformats.org/officeDocument/2006/relationships/slide" Target="slides/slide45.xml"/><Relationship Id="rId56" Type="http://schemas.openxmlformats.org/officeDocument/2006/relationships/slide" Target="slides/slide53.xml"/><Relationship Id="rId64" Type="http://schemas.openxmlformats.org/officeDocument/2006/relationships/theme" Target="theme/theme1.xml"/><Relationship Id="rId8" Type="http://schemas.openxmlformats.org/officeDocument/2006/relationships/slide" Target="slides/slide5.xml"/><Relationship Id="rId51" Type="http://schemas.openxmlformats.org/officeDocument/2006/relationships/slide" Target="slides/slide48.xml"/><Relationship Id="rId3" Type="http://schemas.openxmlformats.org/officeDocument/2006/relationships/slideMaster" Target="slideMasters/slideMaster3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slide" Target="slides/slide22.xml"/><Relationship Id="rId33" Type="http://schemas.openxmlformats.org/officeDocument/2006/relationships/slide" Target="slides/slide30.xml"/><Relationship Id="rId38" Type="http://schemas.openxmlformats.org/officeDocument/2006/relationships/slide" Target="slides/slide35.xml"/><Relationship Id="rId46" Type="http://schemas.openxmlformats.org/officeDocument/2006/relationships/slide" Target="slides/slide43.xml"/><Relationship Id="rId59" Type="http://schemas.openxmlformats.org/officeDocument/2006/relationships/slide" Target="slides/slide56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13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13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EE12A1F-2CC8-46C4-A1A2-41F35684419A}" type="datetimeFigureOut">
              <a:rPr lang="en-US" smtClean="0"/>
              <a:t>11/11/2021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66813" y="1241425"/>
            <a:ext cx="4464050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79768" y="4777958"/>
            <a:ext cx="5438140" cy="3909239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30091"/>
            <a:ext cx="2945659" cy="49813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50443" y="9430091"/>
            <a:ext cx="2945659" cy="49813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7E87369-863A-4982-88CB-7F2FC9143B13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5138095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899113" eaLnBrk="0" hangingPunct="0">
              <a:defRPr sz="2400" b="1">
                <a:solidFill>
                  <a:srgbClr val="000066"/>
                </a:solidFill>
                <a:latin typeface="Arial" charset="0"/>
              </a:defRPr>
            </a:lvl1pPr>
            <a:lvl2pPr marL="739517" indent="-284429" defTabSz="899113" eaLnBrk="0" hangingPunct="0">
              <a:defRPr sz="2400" b="1">
                <a:solidFill>
                  <a:srgbClr val="000066"/>
                </a:solidFill>
                <a:latin typeface="Arial" charset="0"/>
              </a:defRPr>
            </a:lvl2pPr>
            <a:lvl3pPr marL="1137717" indent="-227543" defTabSz="899113" eaLnBrk="0" hangingPunct="0">
              <a:defRPr sz="2400" b="1">
                <a:solidFill>
                  <a:srgbClr val="000066"/>
                </a:solidFill>
                <a:latin typeface="Arial" charset="0"/>
              </a:defRPr>
            </a:lvl3pPr>
            <a:lvl4pPr marL="1592803" indent="-227543" defTabSz="899113" eaLnBrk="0" hangingPunct="0">
              <a:defRPr sz="2400" b="1">
                <a:solidFill>
                  <a:srgbClr val="000066"/>
                </a:solidFill>
                <a:latin typeface="Arial" charset="0"/>
              </a:defRPr>
            </a:lvl4pPr>
            <a:lvl5pPr marL="2047891" indent="-227543" defTabSz="899113" eaLnBrk="0" hangingPunct="0">
              <a:defRPr sz="2400" b="1">
                <a:solidFill>
                  <a:srgbClr val="000066"/>
                </a:solidFill>
                <a:latin typeface="Arial" charset="0"/>
              </a:defRPr>
            </a:lvl5pPr>
            <a:lvl6pPr marL="2502978" indent="-227543" algn="ctr" defTabSz="899113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6pPr>
            <a:lvl7pPr marL="2958063" indent="-227543" algn="ctr" defTabSz="899113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7pPr>
            <a:lvl8pPr marL="3413151" indent="-227543" algn="ctr" defTabSz="899113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8pPr>
            <a:lvl9pPr marL="3868238" indent="-227543" algn="ctr" defTabSz="899113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9pPr>
          </a:lstStyle>
          <a:p>
            <a:pPr eaLnBrk="1" hangingPunct="1"/>
            <a:fld id="{546491EC-4ADF-403E-8958-DC2FF85D3C85}" type="slidenum">
              <a:rPr lang="de-DE" sz="1100" b="0">
                <a:solidFill>
                  <a:schemeClr val="tx1"/>
                </a:solidFill>
                <a:latin typeface="Times New Roman" pitchFamily="18" charset="0"/>
              </a:rPr>
              <a:pPr eaLnBrk="1" hangingPunct="1"/>
              <a:t>2</a:t>
            </a:fld>
            <a:endParaRPr lang="de-DE" sz="1100" b="0">
              <a:solidFill>
                <a:schemeClr val="tx1"/>
              </a:solidFill>
              <a:latin typeface="Times New Roman" pitchFamily="18" charset="0"/>
            </a:endParaRPr>
          </a:p>
        </p:txBody>
      </p:sp>
      <p:sp>
        <p:nvSpPr>
          <p:cNvPr id="5427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4276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66715" y="4714876"/>
            <a:ext cx="5865812" cy="4465637"/>
          </a:xfr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sz="1500" dirty="0"/>
          </a:p>
        </p:txBody>
      </p:sp>
    </p:spTree>
    <p:extLst>
      <p:ext uri="{BB962C8B-B14F-4D97-AF65-F5344CB8AC3E}">
        <p14:creationId xmlns:p14="http://schemas.microsoft.com/office/powerpoint/2010/main" val="244395085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1pPr>
            <a:lvl2pPr marL="739517" indent="-284429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2pPr>
            <a:lvl3pPr marL="1137717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3pPr>
            <a:lvl4pPr marL="1592803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4pPr>
            <a:lvl5pPr marL="2047891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5pPr>
            <a:lvl6pPr marL="250297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6pPr>
            <a:lvl7pPr marL="2958063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7pPr>
            <a:lvl8pPr marL="3413151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8pPr>
            <a:lvl9pPr marL="386823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9pPr>
          </a:lstStyle>
          <a:p>
            <a:pPr eaLnBrk="1" hangingPunct="1"/>
            <a:fld id="{3DAE4EFA-C479-40A8-A72E-FFB0B7E78ECA}" type="slidenum">
              <a:rPr lang="de-DE" sz="1100" b="0">
                <a:solidFill>
                  <a:schemeClr val="tx1"/>
                </a:solidFill>
                <a:latin typeface="Times New Roman" pitchFamily="18" charset="0"/>
              </a:rPr>
              <a:pPr eaLnBrk="1" hangingPunct="1"/>
              <a:t>3</a:t>
            </a:fld>
            <a:endParaRPr lang="de-DE" sz="1100" b="0">
              <a:solidFill>
                <a:schemeClr val="tx1"/>
              </a:solidFill>
              <a:latin typeface="Times New Roman" pitchFamily="18" charset="0"/>
            </a:endParaRPr>
          </a:p>
        </p:txBody>
      </p:sp>
      <p:sp>
        <p:nvSpPr>
          <p:cNvPr id="5529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530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95331884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1pPr>
            <a:lvl2pPr marL="739517" indent="-284429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2pPr>
            <a:lvl3pPr marL="1137717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3pPr>
            <a:lvl4pPr marL="1592803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4pPr>
            <a:lvl5pPr marL="2047891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5pPr>
            <a:lvl6pPr marL="250297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6pPr>
            <a:lvl7pPr marL="2958063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7pPr>
            <a:lvl8pPr marL="3413151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8pPr>
            <a:lvl9pPr marL="386823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9pPr>
          </a:lstStyle>
          <a:p>
            <a:pPr eaLnBrk="1" hangingPunct="1"/>
            <a:fld id="{3DAE4EFA-C479-40A8-A72E-FFB0B7E78ECA}" type="slidenum">
              <a:rPr lang="de-DE" sz="1100" b="0">
                <a:solidFill>
                  <a:schemeClr val="tx1"/>
                </a:solidFill>
                <a:latin typeface="Times New Roman" pitchFamily="18" charset="0"/>
              </a:rPr>
              <a:pPr eaLnBrk="1" hangingPunct="1"/>
              <a:t>4</a:t>
            </a:fld>
            <a:endParaRPr lang="de-DE" sz="1100" b="0">
              <a:solidFill>
                <a:schemeClr val="tx1"/>
              </a:solidFill>
              <a:latin typeface="Times New Roman" pitchFamily="18" charset="0"/>
            </a:endParaRPr>
          </a:p>
        </p:txBody>
      </p:sp>
      <p:sp>
        <p:nvSpPr>
          <p:cNvPr id="5529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530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60347683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1pPr>
            <a:lvl2pPr marL="739517" indent="-284429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2pPr>
            <a:lvl3pPr marL="1137717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3pPr>
            <a:lvl4pPr marL="1592803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4pPr>
            <a:lvl5pPr marL="2047891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5pPr>
            <a:lvl6pPr marL="250297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6pPr>
            <a:lvl7pPr marL="2958063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7pPr>
            <a:lvl8pPr marL="3413151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8pPr>
            <a:lvl9pPr marL="386823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9pPr>
          </a:lstStyle>
          <a:p>
            <a:pPr eaLnBrk="1" hangingPunct="1"/>
            <a:fld id="{3DAE4EFA-C479-40A8-A72E-FFB0B7E78ECA}" type="slidenum">
              <a:rPr lang="de-DE" sz="1100" b="0">
                <a:solidFill>
                  <a:schemeClr val="tx1"/>
                </a:solidFill>
                <a:latin typeface="Times New Roman" pitchFamily="18" charset="0"/>
              </a:rPr>
              <a:pPr eaLnBrk="1" hangingPunct="1"/>
              <a:t>5</a:t>
            </a:fld>
            <a:endParaRPr lang="de-DE" sz="1100" b="0">
              <a:solidFill>
                <a:schemeClr val="tx1"/>
              </a:solidFill>
              <a:latin typeface="Times New Roman" pitchFamily="18" charset="0"/>
            </a:endParaRPr>
          </a:p>
        </p:txBody>
      </p:sp>
      <p:sp>
        <p:nvSpPr>
          <p:cNvPr id="5529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530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78255170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1pPr>
            <a:lvl2pPr marL="739517" indent="-284429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2pPr>
            <a:lvl3pPr marL="1137717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3pPr>
            <a:lvl4pPr marL="1592803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4pPr>
            <a:lvl5pPr marL="2047891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5pPr>
            <a:lvl6pPr marL="250297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6pPr>
            <a:lvl7pPr marL="2958063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7pPr>
            <a:lvl8pPr marL="3413151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8pPr>
            <a:lvl9pPr marL="386823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9pPr>
          </a:lstStyle>
          <a:p>
            <a:pPr eaLnBrk="1" hangingPunct="1"/>
            <a:fld id="{5C2A49D8-452E-4632-95D2-BD22BE77010C}" type="slidenum">
              <a:rPr lang="de-DE" sz="1100" b="0">
                <a:solidFill>
                  <a:schemeClr val="tx1"/>
                </a:solidFill>
                <a:latin typeface="Times New Roman" pitchFamily="18" charset="0"/>
              </a:rPr>
              <a:pPr eaLnBrk="1" hangingPunct="1"/>
              <a:t>6</a:t>
            </a:fld>
            <a:endParaRPr lang="de-DE" sz="1100" b="0">
              <a:solidFill>
                <a:schemeClr val="tx1"/>
              </a:solidFill>
              <a:latin typeface="Times New Roman" pitchFamily="18" charset="0"/>
            </a:endParaRPr>
          </a:p>
        </p:txBody>
      </p:sp>
      <p:sp>
        <p:nvSpPr>
          <p:cNvPr id="5734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4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97409572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1pPr>
            <a:lvl2pPr marL="739517" indent="-284429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2pPr>
            <a:lvl3pPr marL="1137717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3pPr>
            <a:lvl4pPr marL="1592803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4pPr>
            <a:lvl5pPr marL="2047891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5pPr>
            <a:lvl6pPr marL="250297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6pPr>
            <a:lvl7pPr marL="2958063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7pPr>
            <a:lvl8pPr marL="3413151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8pPr>
            <a:lvl9pPr marL="386823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9pPr>
          </a:lstStyle>
          <a:p>
            <a:pPr eaLnBrk="1" hangingPunct="1"/>
            <a:fld id="{5C2A49D8-452E-4632-95D2-BD22BE77010C}" type="slidenum">
              <a:rPr lang="de-DE" sz="1100" b="0">
                <a:solidFill>
                  <a:schemeClr val="tx1"/>
                </a:solidFill>
                <a:latin typeface="Times New Roman" pitchFamily="18" charset="0"/>
              </a:rPr>
              <a:pPr eaLnBrk="1" hangingPunct="1"/>
              <a:t>7</a:t>
            </a:fld>
            <a:endParaRPr lang="de-DE" sz="1100" b="0">
              <a:solidFill>
                <a:schemeClr val="tx1"/>
              </a:solidFill>
              <a:latin typeface="Times New Roman" pitchFamily="18" charset="0"/>
            </a:endParaRPr>
          </a:p>
        </p:txBody>
      </p:sp>
      <p:sp>
        <p:nvSpPr>
          <p:cNvPr id="5734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4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68044118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1pPr>
            <a:lvl2pPr marL="739517" indent="-284429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2pPr>
            <a:lvl3pPr marL="1137717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3pPr>
            <a:lvl4pPr marL="1592803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4pPr>
            <a:lvl5pPr marL="2047891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5pPr>
            <a:lvl6pPr marL="250297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6pPr>
            <a:lvl7pPr marL="2958063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7pPr>
            <a:lvl8pPr marL="3413151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8pPr>
            <a:lvl9pPr marL="386823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9pPr>
          </a:lstStyle>
          <a:p>
            <a:pPr eaLnBrk="1" hangingPunct="1"/>
            <a:fld id="{5C2A49D8-452E-4632-95D2-BD22BE77010C}" type="slidenum">
              <a:rPr lang="de-DE" sz="1100" b="0">
                <a:solidFill>
                  <a:schemeClr val="tx1"/>
                </a:solidFill>
                <a:latin typeface="Times New Roman" pitchFamily="18" charset="0"/>
              </a:rPr>
              <a:pPr eaLnBrk="1" hangingPunct="1"/>
              <a:t>8</a:t>
            </a:fld>
            <a:endParaRPr lang="de-DE" sz="1100" b="0">
              <a:solidFill>
                <a:schemeClr val="tx1"/>
              </a:solidFill>
              <a:latin typeface="Times New Roman" pitchFamily="18" charset="0"/>
            </a:endParaRPr>
          </a:p>
        </p:txBody>
      </p:sp>
      <p:sp>
        <p:nvSpPr>
          <p:cNvPr id="5734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4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7608489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1pPr>
            <a:lvl2pPr marL="739517" indent="-284429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2pPr>
            <a:lvl3pPr marL="1137717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3pPr>
            <a:lvl4pPr marL="1592803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4pPr>
            <a:lvl5pPr marL="2047891" indent="-227543" defTabSz="900692" eaLnBrk="0" hangingPunct="0">
              <a:defRPr sz="2400" b="1">
                <a:solidFill>
                  <a:srgbClr val="000066"/>
                </a:solidFill>
                <a:latin typeface="Arial" charset="0"/>
              </a:defRPr>
            </a:lvl5pPr>
            <a:lvl6pPr marL="250297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6pPr>
            <a:lvl7pPr marL="2958063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7pPr>
            <a:lvl8pPr marL="3413151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8pPr>
            <a:lvl9pPr marL="3868238" indent="-227543" algn="ctr" defTabSz="900692" eaLnBrk="0" fontAlgn="base" hangingPunct="0">
              <a:spcBef>
                <a:spcPct val="50000"/>
              </a:spcBef>
              <a:spcAft>
                <a:spcPct val="0"/>
              </a:spcAft>
              <a:defRPr sz="2400" b="1">
                <a:solidFill>
                  <a:srgbClr val="000066"/>
                </a:solidFill>
                <a:latin typeface="Arial" charset="0"/>
              </a:defRPr>
            </a:lvl9pPr>
          </a:lstStyle>
          <a:p>
            <a:pPr eaLnBrk="1" hangingPunct="1"/>
            <a:fld id="{5C2A49D8-452E-4632-95D2-BD22BE77010C}" type="slidenum">
              <a:rPr lang="de-DE" sz="1100" b="0">
                <a:solidFill>
                  <a:schemeClr val="tx1"/>
                </a:solidFill>
                <a:latin typeface="Times New Roman" pitchFamily="18" charset="0"/>
              </a:rPr>
              <a:pPr eaLnBrk="1" hangingPunct="1"/>
              <a:t>9</a:t>
            </a:fld>
            <a:endParaRPr lang="de-DE" sz="1100" b="0">
              <a:solidFill>
                <a:schemeClr val="tx1"/>
              </a:solidFill>
              <a:latin typeface="Times New Roman" pitchFamily="18" charset="0"/>
            </a:endParaRPr>
          </a:p>
        </p:txBody>
      </p:sp>
      <p:sp>
        <p:nvSpPr>
          <p:cNvPr id="5734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4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77429741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80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903288"/>
            <a:fld id="{8D3A3604-3067-4B1D-8E98-C1F028EB518D}" type="slidenum">
              <a:rPr lang="de-DE" smtClean="0">
                <a:latin typeface="Times New Roman" charset="0"/>
              </a:rPr>
              <a:pPr defTabSz="903288"/>
              <a:t>10</a:t>
            </a:fld>
            <a:endParaRPr lang="de-DE">
              <a:latin typeface="Times New Roman" charset="0"/>
            </a:endParaRPr>
          </a:p>
        </p:txBody>
      </p:sp>
      <p:sp>
        <p:nvSpPr>
          <p:cNvPr id="7680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680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5942599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899113"/>
            <a:fld id="{664B6994-F88B-435E-BF69-27686DCCF60E}" type="slidenum">
              <a:rPr lang="de-DE" smtClean="0">
                <a:latin typeface="Times New Roman" charset="0"/>
              </a:rPr>
              <a:pPr defTabSz="899113"/>
              <a:t>11</a:t>
            </a:fld>
            <a:endParaRPr lang="de-DE">
              <a:latin typeface="Times New Roman" charset="0"/>
            </a:endParaRPr>
          </a:p>
        </p:txBody>
      </p:sp>
      <p:sp>
        <p:nvSpPr>
          <p:cNvPr id="778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5207651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12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760408958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899113"/>
            <a:fld id="{664B6994-F88B-435E-BF69-27686DCCF60E}" type="slidenum">
              <a:rPr lang="de-DE" smtClean="0">
                <a:latin typeface="Times New Roman" charset="0"/>
              </a:rPr>
              <a:pPr defTabSz="899113"/>
              <a:t>13</a:t>
            </a:fld>
            <a:endParaRPr lang="de-DE">
              <a:latin typeface="Times New Roman" charset="0"/>
            </a:endParaRPr>
          </a:p>
        </p:txBody>
      </p:sp>
      <p:sp>
        <p:nvSpPr>
          <p:cNvPr id="778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40001125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87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897532"/>
            <a:fld id="{A2BFE3F0-79F1-414B-8C15-B8EBDCB5BB34}" type="slidenum">
              <a:rPr lang="de-DE" smtClean="0">
                <a:latin typeface="Times New Roman" charset="0"/>
              </a:rPr>
              <a:pPr defTabSz="897532"/>
              <a:t>14</a:t>
            </a:fld>
            <a:endParaRPr lang="de-DE">
              <a:latin typeface="Times New Roman" charset="0"/>
            </a:endParaRPr>
          </a:p>
        </p:txBody>
      </p:sp>
      <p:sp>
        <p:nvSpPr>
          <p:cNvPr id="7987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987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dirty="0" err="1">
                <a:latin typeface="Times New Roman" charset="0"/>
              </a:rPr>
              <a:t>Beispiele</a:t>
            </a:r>
            <a:r>
              <a:rPr lang="en-US" dirty="0">
                <a:latin typeface="Times New Roman" charset="0"/>
              </a:rPr>
              <a:t>:</a:t>
            </a:r>
          </a:p>
          <a:p>
            <a:pPr eaLnBrk="1" hangingPunct="1"/>
            <a:endParaRPr lang="en-US" dirty="0">
              <a:latin typeface="Times New Roman" charset="0"/>
            </a:endParaRPr>
          </a:p>
          <a:p>
            <a:pPr eaLnBrk="1" hangingPunct="1"/>
            <a:endParaRPr lang="en-US" dirty="0">
              <a:latin typeface="Times New Roman" charset="0"/>
            </a:endParaRPr>
          </a:p>
          <a:p>
            <a:pPr eaLnBrk="1" hangingPunct="1"/>
            <a:r>
              <a:rPr lang="en-US" dirty="0" err="1">
                <a:latin typeface="Times New Roman" charset="0"/>
              </a:rPr>
              <a:t>Fehlverhalten</a:t>
            </a:r>
            <a:r>
              <a:rPr lang="en-US" baseline="0" dirty="0">
                <a:latin typeface="Times New Roman" charset="0"/>
              </a:rPr>
              <a:t> am </a:t>
            </a:r>
            <a:r>
              <a:rPr lang="en-US" baseline="0" dirty="0" err="1">
                <a:latin typeface="Times New Roman" charset="0"/>
              </a:rPr>
              <a:t>Arbeitsplatz</a:t>
            </a:r>
            <a:endParaRPr lang="en-US" baseline="0" dirty="0">
              <a:latin typeface="Times New Roman" charset="0"/>
            </a:endParaRPr>
          </a:p>
          <a:p>
            <a:pPr eaLnBrk="1" hangingPunct="1"/>
            <a:r>
              <a:rPr lang="en-US" dirty="0">
                <a:latin typeface="Times New Roman" charset="0"/>
              </a:rPr>
              <a:t>Problem: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Ursachen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für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Fehlverhalten</a:t>
            </a:r>
            <a:r>
              <a:rPr lang="en-US" baseline="0" dirty="0">
                <a:latin typeface="Times New Roman" charset="0"/>
              </a:rPr>
              <a:t> am </a:t>
            </a:r>
            <a:r>
              <a:rPr lang="en-US" baseline="0" dirty="0" err="1">
                <a:latin typeface="Times New Roman" charset="0"/>
              </a:rPr>
              <a:t>Arbeitsplatz</a:t>
            </a:r>
            <a:endParaRPr lang="en-US" baseline="0" dirty="0">
              <a:latin typeface="Times New Roman" charset="0"/>
            </a:endParaRPr>
          </a:p>
          <a:p>
            <a:pPr eaLnBrk="1" hangingPunct="1"/>
            <a:r>
              <a:rPr lang="en-US" baseline="0" dirty="0" err="1">
                <a:latin typeface="Times New Roman" charset="0"/>
              </a:rPr>
              <a:t>Frage</a:t>
            </a:r>
            <a:r>
              <a:rPr lang="en-US" baseline="0" dirty="0">
                <a:latin typeface="Times New Roman" charset="0"/>
              </a:rPr>
              <a:t>: </a:t>
            </a:r>
            <a:r>
              <a:rPr lang="en-US" baseline="0" dirty="0" err="1">
                <a:latin typeface="Times New Roman" charset="0"/>
              </a:rPr>
              <a:t>Führt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wahrgenommene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Ungerechtigkeit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zu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Fehlverhalten</a:t>
            </a:r>
            <a:r>
              <a:rPr lang="en-US" baseline="0" dirty="0">
                <a:latin typeface="Times New Roman" charset="0"/>
              </a:rPr>
              <a:t> am </a:t>
            </a:r>
            <a:r>
              <a:rPr lang="en-US" baseline="0" dirty="0" err="1">
                <a:latin typeface="Times New Roman" charset="0"/>
              </a:rPr>
              <a:t>Arbeitsplatz</a:t>
            </a:r>
            <a:endParaRPr lang="en-US" baseline="0" dirty="0">
              <a:latin typeface="Times New Roman" charset="0"/>
            </a:endParaRPr>
          </a:p>
          <a:p>
            <a:pPr eaLnBrk="1" hangingPunct="1"/>
            <a:endParaRPr lang="en-US" baseline="0" dirty="0">
              <a:latin typeface="Times New Roman" charset="0"/>
            </a:endParaRPr>
          </a:p>
          <a:p>
            <a:pPr eaLnBrk="1" hangingPunct="1"/>
            <a:r>
              <a:rPr lang="en-US" baseline="0" dirty="0" err="1">
                <a:latin typeface="Times New Roman" charset="0"/>
              </a:rPr>
              <a:t>rechtliche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Rahmenbedingungen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für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personalwirtschaftliches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Handeln</a:t>
            </a:r>
            <a:endParaRPr lang="en-US" baseline="0" dirty="0">
              <a:latin typeface="Times New Roman" charset="0"/>
            </a:endParaRPr>
          </a:p>
          <a:p>
            <a:pPr eaLnBrk="1" hangingPunct="1"/>
            <a:r>
              <a:rPr lang="en-US" baseline="0" dirty="0">
                <a:latin typeface="Times New Roman" charset="0"/>
              </a:rPr>
              <a:t>Problem: </a:t>
            </a:r>
            <a:r>
              <a:rPr lang="en-US" baseline="0" dirty="0" err="1">
                <a:latin typeface="Times New Roman" charset="0"/>
              </a:rPr>
              <a:t>neues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Gesetz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zur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Gleichbehandlung</a:t>
            </a:r>
            <a:r>
              <a:rPr lang="en-US" baseline="0" dirty="0">
                <a:latin typeface="Times New Roman" charset="0"/>
              </a:rPr>
              <a:t>: </a:t>
            </a:r>
            <a:r>
              <a:rPr lang="en-US" baseline="0" dirty="0" err="1">
                <a:latin typeface="Times New Roman" charset="0"/>
              </a:rPr>
              <a:t>neutrale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Stellenausschreibung</a:t>
            </a:r>
            <a:endParaRPr lang="en-US" baseline="0" dirty="0">
              <a:latin typeface="Times New Roman" charset="0"/>
            </a:endParaRPr>
          </a:p>
          <a:p>
            <a:pPr eaLnBrk="1" hangingPunct="1"/>
            <a:r>
              <a:rPr lang="en-US" baseline="0" dirty="0" err="1">
                <a:latin typeface="Times New Roman" charset="0"/>
              </a:rPr>
              <a:t>Frage</a:t>
            </a:r>
            <a:r>
              <a:rPr lang="en-US" baseline="0" dirty="0">
                <a:latin typeface="Times New Roman" charset="0"/>
              </a:rPr>
              <a:t>: </a:t>
            </a:r>
            <a:r>
              <a:rPr lang="en-US" baseline="0" dirty="0" err="1">
                <a:latin typeface="Times New Roman" charset="0"/>
              </a:rPr>
              <a:t>Inwiefern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verändert</a:t>
            </a:r>
            <a:r>
              <a:rPr lang="en-US" baseline="0" dirty="0">
                <a:latin typeface="Times New Roman" charset="0"/>
              </a:rPr>
              <a:t> die </a:t>
            </a:r>
            <a:r>
              <a:rPr lang="en-US" baseline="0" dirty="0" err="1">
                <a:latin typeface="Times New Roman" charset="0"/>
              </a:rPr>
              <a:t>Pflicht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zur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neutralen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Stellenausschreibung</a:t>
            </a:r>
            <a:r>
              <a:rPr lang="en-US" baseline="0" dirty="0">
                <a:latin typeface="Times New Roman" charset="0"/>
              </a:rPr>
              <a:t> die </a:t>
            </a:r>
            <a:r>
              <a:rPr lang="en-US" baseline="0" dirty="0" err="1">
                <a:latin typeface="Times New Roman" charset="0"/>
              </a:rPr>
              <a:t>Gestaltung</a:t>
            </a:r>
            <a:r>
              <a:rPr lang="en-US" baseline="0" dirty="0">
                <a:latin typeface="Times New Roman" charset="0"/>
              </a:rPr>
              <a:t> von </a:t>
            </a:r>
            <a:r>
              <a:rPr lang="en-US" baseline="0" dirty="0" err="1">
                <a:latin typeface="Times New Roman" charset="0"/>
              </a:rPr>
              <a:t>Stellenanzeigen</a:t>
            </a:r>
            <a:r>
              <a:rPr lang="en-US" baseline="0" dirty="0">
                <a:latin typeface="Times New Roman" charset="0"/>
              </a:rPr>
              <a:t>?</a:t>
            </a:r>
          </a:p>
          <a:p>
            <a:pPr eaLnBrk="1" hangingPunct="1"/>
            <a:endParaRPr lang="en-US" baseline="0" dirty="0">
              <a:latin typeface="Times New Roman" charset="0"/>
            </a:endParaRPr>
          </a:p>
          <a:p>
            <a:pPr eaLnBrk="1" hangingPunct="1">
              <a:buFontTx/>
              <a:buChar char="-"/>
            </a:pPr>
            <a:r>
              <a:rPr lang="en-US" baseline="0" dirty="0">
                <a:latin typeface="Times New Roman" charset="0"/>
              </a:rPr>
              <a:t>relevant?</a:t>
            </a:r>
          </a:p>
          <a:p>
            <a:pPr eaLnBrk="1" hangingPunct="1">
              <a:buFontTx/>
              <a:buChar char="-"/>
            </a:pP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weckt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Neugierde</a:t>
            </a:r>
            <a:r>
              <a:rPr lang="en-US" baseline="0" dirty="0">
                <a:latin typeface="Times New Roman" charset="0"/>
              </a:rPr>
              <a:t>?</a:t>
            </a:r>
          </a:p>
          <a:p>
            <a:pPr eaLnBrk="1" hangingPunct="1">
              <a:buFontTx/>
              <a:buChar char="-"/>
            </a:pP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konkret</a:t>
            </a:r>
            <a:r>
              <a:rPr lang="en-US" baseline="0" dirty="0">
                <a:latin typeface="Times New Roman" charset="0"/>
              </a:rPr>
              <a:t> </a:t>
            </a:r>
            <a:r>
              <a:rPr lang="en-US" baseline="0" dirty="0" err="1">
                <a:latin typeface="Times New Roman" charset="0"/>
              </a:rPr>
              <a:t>abgegrenzt</a:t>
            </a:r>
            <a:r>
              <a:rPr lang="en-US" baseline="0" dirty="0">
                <a:latin typeface="Times New Roman" charset="0"/>
              </a:rPr>
              <a:t>?</a:t>
            </a:r>
          </a:p>
          <a:p>
            <a:pPr eaLnBrk="1" hangingPunct="1">
              <a:buFontTx/>
              <a:buChar char="-"/>
            </a:pPr>
            <a:endParaRPr lang="en-US" baseline="0" dirty="0">
              <a:latin typeface="Times New Roman" charset="0"/>
            </a:endParaRPr>
          </a:p>
          <a:p>
            <a:pPr eaLnBrk="1" hangingPunct="1">
              <a:buFontTx/>
              <a:buChar char="-"/>
            </a:pPr>
            <a:endParaRPr lang="en-US" dirty="0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49448262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87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897532"/>
            <a:fld id="{A2BFE3F0-79F1-414B-8C15-B8EBDCB5BB34}" type="slidenum">
              <a:rPr lang="de-DE" smtClean="0">
                <a:latin typeface="Times New Roman" charset="0"/>
              </a:rPr>
              <a:pPr defTabSz="897532"/>
              <a:t>15</a:t>
            </a:fld>
            <a:endParaRPr lang="de-DE">
              <a:latin typeface="Times New Roman" charset="0"/>
            </a:endParaRPr>
          </a:p>
        </p:txBody>
      </p:sp>
      <p:sp>
        <p:nvSpPr>
          <p:cNvPr id="7987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987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>
                <a:latin typeface="Times New Roman" charset="0"/>
              </a:rPr>
              <a:t>Beispiele:</a:t>
            </a:r>
          </a:p>
          <a:p>
            <a:pPr eaLnBrk="1" hangingPunct="1"/>
            <a:endParaRPr lang="en-US">
              <a:latin typeface="Times New Roman" charset="0"/>
            </a:endParaRPr>
          </a:p>
          <a:p>
            <a:pPr eaLnBrk="1" hangingPunct="1"/>
            <a:endParaRPr lang="en-US">
              <a:latin typeface="Times New Roman" charset="0"/>
            </a:endParaRPr>
          </a:p>
          <a:p>
            <a:pPr eaLnBrk="1" hangingPunct="1"/>
            <a:r>
              <a:rPr lang="en-US">
                <a:latin typeface="Times New Roman" charset="0"/>
              </a:rPr>
              <a:t>Fehlverhalten</a:t>
            </a:r>
            <a:r>
              <a:rPr lang="en-US" baseline="0">
                <a:latin typeface="Times New Roman" charset="0"/>
              </a:rPr>
              <a:t> am Arbeitsplatz</a:t>
            </a:r>
          </a:p>
          <a:p>
            <a:pPr eaLnBrk="1" hangingPunct="1"/>
            <a:r>
              <a:rPr lang="en-US">
                <a:latin typeface="Times New Roman" charset="0"/>
              </a:rPr>
              <a:t>Problem:</a:t>
            </a:r>
            <a:r>
              <a:rPr lang="en-US" baseline="0">
                <a:latin typeface="Times New Roman" charset="0"/>
              </a:rPr>
              <a:t> Ursachen für Fehlverhalten am Arbeitsplatz</a:t>
            </a:r>
          </a:p>
          <a:p>
            <a:pPr eaLnBrk="1" hangingPunct="1"/>
            <a:r>
              <a:rPr lang="en-US" baseline="0">
                <a:latin typeface="Times New Roman" charset="0"/>
              </a:rPr>
              <a:t>Frage: Führt wahrgenommene Ungerechtigkeit zu Fehlverhalten am Arbeitsplatz</a:t>
            </a:r>
          </a:p>
          <a:p>
            <a:pPr eaLnBrk="1" hangingPunct="1"/>
            <a:endParaRPr lang="en-US" baseline="0">
              <a:latin typeface="Times New Roman" charset="0"/>
            </a:endParaRPr>
          </a:p>
          <a:p>
            <a:pPr eaLnBrk="1" hangingPunct="1"/>
            <a:r>
              <a:rPr lang="en-US" baseline="0">
                <a:latin typeface="Times New Roman" charset="0"/>
              </a:rPr>
              <a:t>rechtliche Rahmenbedingungen für personalwirtschaftliches Handeln</a:t>
            </a:r>
          </a:p>
          <a:p>
            <a:pPr eaLnBrk="1" hangingPunct="1"/>
            <a:r>
              <a:rPr lang="en-US" baseline="0">
                <a:latin typeface="Times New Roman" charset="0"/>
              </a:rPr>
              <a:t>Problem: neues Gesetz zur Gleichbehandlung: neutrale Stellenausschreibung</a:t>
            </a:r>
          </a:p>
          <a:p>
            <a:pPr eaLnBrk="1" hangingPunct="1"/>
            <a:r>
              <a:rPr lang="en-US" baseline="0">
                <a:latin typeface="Times New Roman" charset="0"/>
              </a:rPr>
              <a:t>Frage: Inwiefern verändert die Pflicht zur neutralen Stellenausschreibung die Gestaltung von Stellenanzeigen?</a:t>
            </a:r>
          </a:p>
          <a:p>
            <a:pPr eaLnBrk="1" hangingPunct="1"/>
            <a:endParaRPr lang="en-US" baseline="0">
              <a:latin typeface="Times New Roman" charset="0"/>
            </a:endParaRPr>
          </a:p>
          <a:p>
            <a:pPr eaLnBrk="1" hangingPunct="1">
              <a:buFontTx/>
              <a:buChar char="-"/>
            </a:pPr>
            <a:r>
              <a:rPr lang="en-US" baseline="0">
                <a:latin typeface="Times New Roman" charset="0"/>
              </a:rPr>
              <a:t>relevant?</a:t>
            </a:r>
          </a:p>
          <a:p>
            <a:pPr eaLnBrk="1" hangingPunct="1">
              <a:buFontTx/>
              <a:buChar char="-"/>
            </a:pPr>
            <a:r>
              <a:rPr lang="en-US" baseline="0">
                <a:latin typeface="Times New Roman" charset="0"/>
              </a:rPr>
              <a:t> weckt Neugierde?</a:t>
            </a:r>
          </a:p>
          <a:p>
            <a:pPr eaLnBrk="1" hangingPunct="1">
              <a:buFontTx/>
              <a:buChar char="-"/>
            </a:pPr>
            <a:r>
              <a:rPr lang="en-US" baseline="0">
                <a:latin typeface="Times New Roman" charset="0"/>
              </a:rPr>
              <a:t> konkret abgegrenzt?</a:t>
            </a:r>
          </a:p>
          <a:p>
            <a:pPr eaLnBrk="1" hangingPunct="1">
              <a:buFontTx/>
              <a:buChar char="-"/>
            </a:pPr>
            <a:endParaRPr lang="en-US" baseline="0">
              <a:latin typeface="Times New Roman" charset="0"/>
            </a:endParaRPr>
          </a:p>
          <a:p>
            <a:pPr eaLnBrk="1" hangingPunct="1">
              <a:buFontTx/>
              <a:buChar char="-"/>
            </a:pPr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80796620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>
              <a:buFontTx/>
              <a:buChar char="-"/>
            </a:pPr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16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7908658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>
              <a:buFontTx/>
              <a:buChar char="-"/>
            </a:pPr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17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773436093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899113"/>
            <a:fld id="{664B6994-F88B-435E-BF69-27686DCCF60E}" type="slidenum">
              <a:rPr lang="de-DE" smtClean="0">
                <a:latin typeface="Times New Roman" charset="0"/>
              </a:rPr>
              <a:pPr defTabSz="899113"/>
              <a:t>18</a:t>
            </a:fld>
            <a:endParaRPr lang="de-DE">
              <a:latin typeface="Times New Roman" charset="0"/>
            </a:endParaRPr>
          </a:p>
        </p:txBody>
      </p:sp>
      <p:sp>
        <p:nvSpPr>
          <p:cNvPr id="778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13576945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85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899113"/>
            <a:fld id="{F74810D8-2BD5-4A60-B297-CB74162EEA7C}" type="slidenum">
              <a:rPr lang="de-DE" smtClean="0">
                <a:latin typeface="Times New Roman" charset="0"/>
              </a:rPr>
              <a:pPr defTabSz="899113"/>
              <a:t>19</a:t>
            </a:fld>
            <a:endParaRPr lang="de-DE">
              <a:latin typeface="Times New Roman" charset="0"/>
            </a:endParaRPr>
          </a:p>
        </p:txBody>
      </p:sp>
      <p:sp>
        <p:nvSpPr>
          <p:cNvPr id="7885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885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baseline="0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37428325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20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116114298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21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22021951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22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657098741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23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20757915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899113"/>
            <a:fld id="{664B6994-F88B-435E-BF69-27686DCCF60E}" type="slidenum">
              <a:rPr lang="de-DE" smtClean="0">
                <a:latin typeface="Times New Roman" charset="0"/>
              </a:rPr>
              <a:pPr defTabSz="899113"/>
              <a:t>24</a:t>
            </a:fld>
            <a:endParaRPr lang="de-DE">
              <a:latin typeface="Times New Roman" charset="0"/>
            </a:endParaRPr>
          </a:p>
        </p:txBody>
      </p:sp>
      <p:sp>
        <p:nvSpPr>
          <p:cNvPr id="778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44148573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de-DE"/>
              <a:t>Einführung</a:t>
            </a:r>
          </a:p>
          <a:p>
            <a:r>
              <a:rPr lang="de-DE"/>
              <a:t>Konzepte</a:t>
            </a:r>
          </a:p>
          <a:p>
            <a:r>
              <a:rPr lang="de-DE"/>
              <a:t>Theoretischer Teil</a:t>
            </a:r>
          </a:p>
          <a:p>
            <a:r>
              <a:rPr lang="de-DE"/>
              <a:t>Empirischer</a:t>
            </a:r>
            <a:r>
              <a:rPr lang="de-DE" baseline="0"/>
              <a:t> Teil</a:t>
            </a:r>
          </a:p>
          <a:p>
            <a:r>
              <a:rPr lang="de-DE" baseline="0"/>
              <a:t>Schlussfolgerungen</a:t>
            </a:r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25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701398605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de-DE"/>
              <a:t>Einführung</a:t>
            </a:r>
          </a:p>
          <a:p>
            <a:r>
              <a:rPr lang="de-DE"/>
              <a:t>Konzepte</a:t>
            </a:r>
          </a:p>
          <a:p>
            <a:r>
              <a:rPr lang="de-DE"/>
              <a:t>Theoretischer Teil</a:t>
            </a:r>
          </a:p>
          <a:p>
            <a:r>
              <a:rPr lang="de-DE"/>
              <a:t>Empirischer</a:t>
            </a:r>
            <a:r>
              <a:rPr lang="de-DE" baseline="0"/>
              <a:t> Teil</a:t>
            </a:r>
          </a:p>
          <a:p>
            <a:r>
              <a:rPr lang="de-DE" baseline="0"/>
              <a:t>Schlussfolgerungen</a:t>
            </a:r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26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599199719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de-DE"/>
              <a:t>Einführung</a:t>
            </a:r>
          </a:p>
          <a:p>
            <a:r>
              <a:rPr lang="de-DE"/>
              <a:t>Konzepte</a:t>
            </a:r>
          </a:p>
          <a:p>
            <a:r>
              <a:rPr lang="de-DE"/>
              <a:t>Theoretischer Teil</a:t>
            </a:r>
          </a:p>
          <a:p>
            <a:r>
              <a:rPr lang="de-DE"/>
              <a:t>Empirischer</a:t>
            </a:r>
            <a:r>
              <a:rPr lang="de-DE" baseline="0"/>
              <a:t> Teil</a:t>
            </a:r>
          </a:p>
          <a:p>
            <a:r>
              <a:rPr lang="de-DE" baseline="0"/>
              <a:t>Schlussfolgerungen</a:t>
            </a:r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27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7306289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28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600272274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29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4002453161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30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898115711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899113"/>
            <a:fld id="{664B6994-F88B-435E-BF69-27686DCCF60E}" type="slidenum">
              <a:rPr lang="de-DE" smtClean="0">
                <a:latin typeface="Times New Roman" charset="0"/>
              </a:rPr>
              <a:pPr defTabSz="899113"/>
              <a:t>32</a:t>
            </a:fld>
            <a:endParaRPr lang="de-DE">
              <a:latin typeface="Times New Roman" charset="0"/>
            </a:endParaRPr>
          </a:p>
        </p:txBody>
      </p:sp>
      <p:sp>
        <p:nvSpPr>
          <p:cNvPr id="778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99052645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33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821268492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Windowpane style: Technical writing is direct and to</a:t>
            </a:r>
          </a:p>
          <a:p>
            <a:r>
              <a:rPr lang="en-US" dirty="0"/>
              <a:t> the </a:t>
            </a:r>
            <a:r>
              <a:rPr lang="en-US" dirty="0" err="1"/>
              <a:t>point."These</a:t>
            </a:r>
            <a:r>
              <a:rPr lang="en-US" dirty="0"/>
              <a:t> characterizations have in common a conviction that content (that</a:t>
            </a:r>
          </a:p>
          <a:p>
            <a:r>
              <a:rPr lang="en-US" dirty="0"/>
              <a:t> is, ideas, information, facts) is wholly separable from words. They all presuppose</a:t>
            </a:r>
          </a:p>
          <a:p>
            <a:r>
              <a:rPr lang="en-US" dirty="0"/>
              <a:t> what has been called the "windowpane theory of language": the notion that language provides a view out onto the real world, a view which may be clear or obfuscated.</a:t>
            </a:r>
          </a:p>
          <a:p>
            <a:r>
              <a:rPr lang="en-US" dirty="0"/>
              <a:t> If language is clear, then we see reality accurately; if language is highly decorative or</a:t>
            </a:r>
          </a:p>
          <a:p>
            <a:r>
              <a:rPr lang="en-US" dirty="0"/>
              <a:t> opaque, then we see what is not really there</a:t>
            </a: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34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40298929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35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210688710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36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802558922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37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912056373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99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899113"/>
            <a:fld id="{F3ECFC99-EB44-4D18-8E2E-0841105C22C2}" type="slidenum">
              <a:rPr lang="de-DE" smtClean="0">
                <a:latin typeface="Times New Roman" charset="0"/>
              </a:rPr>
              <a:pPr defTabSz="899113"/>
              <a:t>38</a:t>
            </a:fld>
            <a:endParaRPr lang="de-DE">
              <a:latin typeface="Times New Roman" charset="0"/>
            </a:endParaRPr>
          </a:p>
        </p:txBody>
      </p:sp>
      <p:sp>
        <p:nvSpPr>
          <p:cNvPr id="8499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4996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57163" y="4675189"/>
            <a:ext cx="6284913" cy="4470400"/>
          </a:xfrm>
          <a:noFill/>
          <a:ln/>
        </p:spPr>
        <p:txBody>
          <a:bodyPr/>
          <a:lstStyle/>
          <a:p>
            <a:pPr eaLnBrk="1" hangingPunct="1">
              <a:lnSpc>
                <a:spcPct val="90000"/>
              </a:lnSpc>
            </a:pPr>
            <a:endParaRPr lang="en-US" sz="1000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31796603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899113"/>
            <a:fld id="{664B6994-F88B-435E-BF69-27686DCCF60E}" type="slidenum">
              <a:rPr lang="de-DE" smtClean="0">
                <a:latin typeface="Times New Roman" charset="0"/>
              </a:rPr>
              <a:pPr defTabSz="899113"/>
              <a:t>39</a:t>
            </a:fld>
            <a:endParaRPr lang="de-DE">
              <a:latin typeface="Times New Roman" charset="0"/>
            </a:endParaRPr>
          </a:p>
        </p:txBody>
      </p:sp>
      <p:sp>
        <p:nvSpPr>
          <p:cNvPr id="778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56590817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090AC31-555C-4E57-B737-0374DA1918BF}" type="slidenum">
              <a:rPr lang="de-DE" smtClean="0"/>
              <a:pPr>
                <a:defRPr/>
              </a:pPr>
              <a:t>54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276474493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902930"/>
            <a:fld id="{664B6994-F88B-435E-BF69-27686DCCF60E}" type="slidenum">
              <a:rPr lang="de-DE" smtClean="0">
                <a:latin typeface="Times New Roman" charset="0"/>
              </a:rPr>
              <a:pPr defTabSz="902930"/>
              <a:t>56</a:t>
            </a:fld>
            <a:endParaRPr lang="de-DE">
              <a:latin typeface="Times New Roman" charset="0"/>
            </a:endParaRPr>
          </a:p>
        </p:txBody>
      </p:sp>
      <p:sp>
        <p:nvSpPr>
          <p:cNvPr id="778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01777158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902930"/>
            <a:fld id="{664B6994-F88B-435E-BF69-27686DCCF60E}" type="slidenum">
              <a:rPr lang="de-DE" smtClean="0">
                <a:latin typeface="Times New Roman" charset="0"/>
              </a:rPr>
              <a:pPr defTabSz="902930"/>
              <a:t>57</a:t>
            </a:fld>
            <a:endParaRPr lang="de-DE">
              <a:latin typeface="Times New Roman" charset="0"/>
            </a:endParaRPr>
          </a:p>
        </p:txBody>
      </p:sp>
      <p:sp>
        <p:nvSpPr>
          <p:cNvPr id="778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7087583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3.png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3.png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 + Desig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79" t="1934" r="1409" b="2311"/>
          <a:stretch/>
        </p:blipFill>
        <p:spPr>
          <a:xfrm>
            <a:off x="1" y="0"/>
            <a:ext cx="9143999" cy="6846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989422"/>
            <a:ext cx="7772400" cy="1828993"/>
          </a:xfrm>
        </p:spPr>
        <p:txBody>
          <a:bodyPr anchor="b">
            <a:normAutofit/>
          </a:bodyPr>
          <a:lstStyle>
            <a:lvl1pPr algn="l">
              <a:defRPr sz="5400" b="1" cap="all" baseline="0">
                <a:solidFill>
                  <a:srgbClr val="18B0E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943692"/>
            <a:ext cx="7315200" cy="1072376"/>
          </a:xfrm>
        </p:spPr>
        <p:txBody>
          <a:bodyPr>
            <a:normAutofit/>
          </a:bodyPr>
          <a:lstStyle>
            <a:lvl1pPr marL="0" indent="0" algn="l">
              <a:buNone/>
              <a:defRPr sz="2000" b="1" cap="all" baseline="0">
                <a:solidFill>
                  <a:srgbClr val="00205B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 dirty="0"/>
              <a:t>19.10.201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 dirty="0"/>
              <a:t>WS 21/22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/>
              <a:pPr/>
              <a:t>‹Nr.›</a:t>
            </a:fld>
            <a:endParaRPr lang="en-US" dirty="0"/>
          </a:p>
        </p:txBody>
      </p:sp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8056" y="209815"/>
            <a:ext cx="2133988" cy="730988"/>
          </a:xfrm>
          <a:prstGeom prst="rect">
            <a:avLst/>
          </a:prstGeom>
        </p:spPr>
      </p:pic>
      <p:pic>
        <p:nvPicPr>
          <p:cNvPr id="9" name="Grafik 8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6410" y="4943692"/>
            <a:ext cx="1831790" cy="1012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365354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_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22252" y="2989422"/>
            <a:ext cx="7772400" cy="1828993"/>
          </a:xfrm>
        </p:spPr>
        <p:txBody>
          <a:bodyPr anchor="b"/>
          <a:lstStyle>
            <a:lvl1pPr algn="l">
              <a:defRPr sz="6000" cap="all" baseline="0">
                <a:solidFill>
                  <a:schemeClr val="bg1"/>
                </a:solidFill>
                <a:latin typeface="MetaOT-Bold" panose="02000503060000020004" pitchFamily="50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2252" y="4943692"/>
            <a:ext cx="7315200" cy="1072376"/>
          </a:xfrm>
        </p:spPr>
        <p:txBody>
          <a:bodyPr/>
          <a:lstStyle>
            <a:lvl1pPr marL="0" indent="0" algn="l">
              <a:buNone/>
              <a:defRPr sz="2400" cap="all" baseline="0">
                <a:solidFill>
                  <a:schemeClr val="bg1"/>
                </a:solidFill>
                <a:latin typeface="MetaOT-Bold" panose="02000503060000020004" pitchFamily="50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/>
              <a:pPr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18520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Inhalt + Desig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Bild 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96385"/>
            <a:ext cx="9144000" cy="646161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365127"/>
            <a:ext cx="7886700" cy="891244"/>
          </a:xfrm>
        </p:spPr>
        <p:txBody>
          <a:bodyPr>
            <a:normAutofit/>
          </a:bodyPr>
          <a:lstStyle>
            <a:lvl1pPr>
              <a:defRPr sz="2600" b="1" cap="all" baseline="0">
                <a:solidFill>
                  <a:srgbClr val="18B0E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576039"/>
            <a:ext cx="7886700" cy="4780312"/>
          </a:xfrm>
        </p:spPr>
        <p:txBody>
          <a:bodyPr>
            <a:normAutofit/>
          </a:bodyPr>
          <a:lstStyle>
            <a:lvl1pPr>
              <a:lnSpc>
                <a:spcPct val="100000"/>
              </a:lnSpc>
              <a:buClr>
                <a:srgbClr val="18B0E2"/>
              </a:buClr>
              <a:defRPr sz="24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1pPr>
            <a:lvl2pPr marL="685800" indent="-228600">
              <a:lnSpc>
                <a:spcPct val="100000"/>
              </a:lnSpc>
              <a:buClr>
                <a:srgbClr val="18B0E2"/>
              </a:buClr>
              <a:buFont typeface="MetaOT-Normal" panose="02000503040000020004" pitchFamily="50" charset="0"/>
              <a:buChar char="▸"/>
              <a:defRPr sz="20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>
              <a:lnSpc>
                <a:spcPct val="100000"/>
              </a:lnSpc>
              <a:buClr>
                <a:srgbClr val="00B0F0"/>
              </a:buClr>
              <a:buFont typeface="MetaOT-Normal" panose="02000503040000020004" pitchFamily="50" charset="0"/>
              <a:buChar char="–"/>
              <a:defRPr sz="18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87609"/>
            <a:ext cx="20574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 dirty="0"/>
              <a:t>19.10.201</a:t>
            </a:r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87609"/>
            <a:ext cx="30861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 dirty="0"/>
              <a:t>WS 21/22</a:t>
            </a:r>
          </a:p>
        </p:txBody>
      </p:sp>
      <p:sp>
        <p:nvSpPr>
          <p:cNvPr id="9" name="Slide Number Placeholder 5"/>
          <p:cNvSpPr txBox="1">
            <a:spLocks/>
          </p:cNvSpPr>
          <p:nvPr userDrawn="1"/>
        </p:nvSpPr>
        <p:spPr>
          <a:xfrm>
            <a:off x="6457950" y="6387609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MetaOT-Normal" panose="02000503040000020004" pitchFamily="50" charset="0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99D9B402-AC3E-4B48-AA29-51B11BAF8205}" type="slidenum">
              <a:rPr lang="en-US" sz="800" smtClean="0">
                <a:latin typeface="Arial" panose="020B0604020202020204" pitchFamily="34" charset="0"/>
                <a:cs typeface="Arial" panose="020B0604020202020204" pitchFamily="34" charset="0"/>
              </a:rPr>
              <a:pPr/>
              <a:t>‹Nr.›</a:t>
            </a:fld>
            <a:endParaRPr lang="en-US" sz="8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2991909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Inhalt 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365127"/>
            <a:ext cx="7886700" cy="891244"/>
          </a:xfrm>
        </p:spPr>
        <p:txBody>
          <a:bodyPr>
            <a:normAutofit/>
          </a:bodyPr>
          <a:lstStyle>
            <a:lvl1pPr>
              <a:defRPr sz="2600" b="1" cap="all" baseline="0">
                <a:solidFill>
                  <a:srgbClr val="18B0E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576039"/>
            <a:ext cx="7886700" cy="4780312"/>
          </a:xfrm>
        </p:spPr>
        <p:txBody>
          <a:bodyPr>
            <a:normAutofit/>
          </a:bodyPr>
          <a:lstStyle>
            <a:lvl1pPr>
              <a:lnSpc>
                <a:spcPct val="100000"/>
              </a:lnSpc>
              <a:buClr>
                <a:srgbClr val="18B0E2"/>
              </a:buClr>
              <a:defRPr sz="24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1pPr>
            <a:lvl2pPr marL="685800" indent="-228600">
              <a:lnSpc>
                <a:spcPct val="100000"/>
              </a:lnSpc>
              <a:buClr>
                <a:srgbClr val="18B0E2"/>
              </a:buClr>
              <a:buFont typeface="MetaOT-Normal" panose="02000503040000020004" pitchFamily="50" charset="0"/>
              <a:buChar char="▸"/>
              <a:defRPr sz="20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>
              <a:lnSpc>
                <a:spcPct val="100000"/>
              </a:lnSpc>
              <a:buClr>
                <a:srgbClr val="00B0F0"/>
              </a:buClr>
              <a:buFont typeface="MetaOT-Normal" panose="02000503040000020004" pitchFamily="50" charset="0"/>
              <a:buChar char="–"/>
              <a:defRPr sz="18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 dirty="0"/>
              <a:t>19.10.201</a:t>
            </a:r>
          </a:p>
        </p:txBody>
      </p:sp>
      <p:sp>
        <p:nvSpPr>
          <p:cNvPr id="7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 dirty="0"/>
              <a:t>WS 21/22</a:t>
            </a:r>
          </a:p>
        </p:txBody>
      </p:sp>
      <p:sp>
        <p:nvSpPr>
          <p:cNvPr id="8" name="Slide Number Placeholder 5"/>
          <p:cNvSpPr txBox="1">
            <a:spLocks/>
          </p:cNvSpPr>
          <p:nvPr userDrawn="1"/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MetaOT-Normal" panose="02000503040000020004" pitchFamily="50" charset="0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99D9B402-AC3E-4B48-AA29-51B11BAF8205}" type="slidenum">
              <a:rPr lang="en-US" sz="800" smtClean="0">
                <a:latin typeface="MetaOT-Normal" panose="02000503040000020004"/>
              </a:rPr>
              <a:pPr/>
              <a:t>‹Nr.›</a:t>
            </a:fld>
            <a:endParaRPr lang="en-US" sz="800" dirty="0">
              <a:latin typeface="MetaOT-Normal" panose="02000503040000020004"/>
            </a:endParaRPr>
          </a:p>
        </p:txBody>
      </p:sp>
    </p:spTree>
    <p:extLst>
      <p:ext uri="{BB962C8B-B14F-4D97-AF65-F5344CB8AC3E}">
        <p14:creationId xmlns:p14="http://schemas.microsoft.com/office/powerpoint/2010/main" val="305610595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6122" y="3144644"/>
            <a:ext cx="7886700" cy="1904070"/>
          </a:xfrm>
        </p:spPr>
        <p:txBody>
          <a:bodyPr anchor="b"/>
          <a:lstStyle>
            <a:lvl1pPr algn="r">
              <a:lnSpc>
                <a:spcPct val="110000"/>
              </a:lnSpc>
              <a:defRPr sz="6000" cap="all" baseline="0">
                <a:solidFill>
                  <a:schemeClr val="bg1"/>
                </a:solidFill>
                <a:latin typeface="MetaOT-Bold" panose="02000503060000020004" pitchFamily="50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36122" y="5456663"/>
            <a:ext cx="7886700" cy="491739"/>
          </a:xfrm>
        </p:spPr>
        <p:txBody>
          <a:bodyPr/>
          <a:lstStyle>
            <a:lvl1pPr marL="0" indent="0" algn="r">
              <a:buNone/>
              <a:defRPr sz="2400" cap="all" baseline="0">
                <a:solidFill>
                  <a:srgbClr val="00205B"/>
                </a:solidFill>
                <a:latin typeface="MetaOT-Bold" panose="02000503060000020004" pitchFamily="50" charset="0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Bold" panose="0200050306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82686" y="6356350"/>
            <a:ext cx="30861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462074" y="6356349"/>
            <a:ext cx="2057400" cy="365125"/>
          </a:xfr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/>
              <a:pPr/>
              <a:t>‹Nr.›</a:t>
            </a:fld>
            <a:endParaRPr lang="en-US"/>
          </a:p>
        </p:txBody>
      </p:sp>
      <p:pic>
        <p:nvPicPr>
          <p:cNvPr id="7" name="Bild 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96385"/>
            <a:ext cx="9144000" cy="64616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848997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00205B"/>
                </a:solidFill>
                <a:latin typeface="MetaOT-Bold" panose="02000503060000020004" pitchFamily="50" charset="0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607478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13614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483179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1614062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198787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111266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8660476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/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7136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457200" y="1124744"/>
            <a:ext cx="8229600" cy="5328592"/>
          </a:xfrm>
          <a:prstGeom prst="rect">
            <a:avLst/>
          </a:prstGeom>
        </p:spPr>
        <p:txBody>
          <a:bodyPr/>
          <a:lstStyle/>
          <a:p>
            <a:pPr lvl="0"/>
            <a:r>
              <a:rPr lang="de-DE"/>
              <a:t>Textmasterformate durch Klicken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82503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457200" y="1124744"/>
            <a:ext cx="8229600" cy="5328592"/>
          </a:xfrm>
          <a:prstGeom prst="rect">
            <a:avLst/>
          </a:prstGeom>
        </p:spPr>
        <p:txBody>
          <a:bodyPr/>
          <a:lstStyle/>
          <a:p>
            <a:pPr lvl="0"/>
            <a:r>
              <a:rPr lang="de-DE"/>
              <a:t>Textmasterformate durch Klicken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70821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 + Desig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79" t="1934" r="1409" b="2311"/>
          <a:stretch/>
        </p:blipFill>
        <p:spPr>
          <a:xfrm>
            <a:off x="1" y="0"/>
            <a:ext cx="9143999" cy="6846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989422"/>
            <a:ext cx="7772400" cy="1828993"/>
          </a:xfrm>
        </p:spPr>
        <p:txBody>
          <a:bodyPr anchor="b">
            <a:normAutofit/>
          </a:bodyPr>
          <a:lstStyle>
            <a:lvl1pPr algn="l">
              <a:defRPr sz="5400" b="1" cap="all" baseline="0">
                <a:solidFill>
                  <a:srgbClr val="18B0E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943692"/>
            <a:ext cx="7315200" cy="1072376"/>
          </a:xfrm>
        </p:spPr>
        <p:txBody>
          <a:bodyPr>
            <a:normAutofit/>
          </a:bodyPr>
          <a:lstStyle>
            <a:lvl1pPr marL="0" indent="0" algn="l">
              <a:buNone/>
              <a:defRPr sz="2000" b="1" cap="all" baseline="0">
                <a:solidFill>
                  <a:srgbClr val="00205B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8056" y="209815"/>
            <a:ext cx="2133988" cy="730988"/>
          </a:xfrm>
          <a:prstGeom prst="rect">
            <a:avLst/>
          </a:prstGeom>
        </p:spPr>
      </p:pic>
      <p:pic>
        <p:nvPicPr>
          <p:cNvPr id="9" name="Grafik 8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6410" y="4943692"/>
            <a:ext cx="1831790" cy="1012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3558326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_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22252" y="2989422"/>
            <a:ext cx="7772400" cy="1828993"/>
          </a:xfrm>
        </p:spPr>
        <p:txBody>
          <a:bodyPr anchor="b"/>
          <a:lstStyle>
            <a:lvl1pPr algn="l">
              <a:defRPr sz="6000" cap="all" baseline="0">
                <a:solidFill>
                  <a:schemeClr val="bg1"/>
                </a:solidFill>
                <a:latin typeface="MetaOT-Bold" panose="02000503060000020004" pitchFamily="50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2252" y="4943692"/>
            <a:ext cx="7315200" cy="1072376"/>
          </a:xfrm>
        </p:spPr>
        <p:txBody>
          <a:bodyPr/>
          <a:lstStyle>
            <a:lvl1pPr marL="0" indent="0" algn="l">
              <a:buNone/>
              <a:defRPr sz="2400" cap="all" baseline="0">
                <a:solidFill>
                  <a:schemeClr val="bg1"/>
                </a:solidFill>
                <a:latin typeface="MetaOT-Bold" panose="02000503060000020004" pitchFamily="50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33206611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Inhalt + Desig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Bild 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96385"/>
            <a:ext cx="9144000" cy="646161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365127"/>
            <a:ext cx="7886700" cy="891244"/>
          </a:xfrm>
        </p:spPr>
        <p:txBody>
          <a:bodyPr>
            <a:normAutofit/>
          </a:bodyPr>
          <a:lstStyle>
            <a:lvl1pPr>
              <a:defRPr sz="2600" b="1" cap="all" baseline="0">
                <a:solidFill>
                  <a:srgbClr val="18B0E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576039"/>
            <a:ext cx="7886700" cy="4780312"/>
          </a:xfrm>
        </p:spPr>
        <p:txBody>
          <a:bodyPr>
            <a:normAutofit/>
          </a:bodyPr>
          <a:lstStyle>
            <a:lvl1pPr>
              <a:lnSpc>
                <a:spcPct val="100000"/>
              </a:lnSpc>
              <a:buClr>
                <a:srgbClr val="18B0E2"/>
              </a:buClr>
              <a:defRPr sz="24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1pPr>
            <a:lvl2pPr marL="685800" indent="-228600">
              <a:lnSpc>
                <a:spcPct val="100000"/>
              </a:lnSpc>
              <a:buClr>
                <a:srgbClr val="18B0E2"/>
              </a:buClr>
              <a:buFont typeface="MetaOT-Normal" panose="02000503040000020004" pitchFamily="50" charset="0"/>
              <a:buChar char="▸"/>
              <a:defRPr sz="20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>
              <a:lnSpc>
                <a:spcPct val="100000"/>
              </a:lnSpc>
              <a:buClr>
                <a:srgbClr val="00B0F0"/>
              </a:buClr>
              <a:buFont typeface="MetaOT-Normal" panose="02000503040000020004" pitchFamily="50" charset="0"/>
              <a:buChar char="–"/>
              <a:defRPr sz="18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6F81DFE0-53FE-4389-BC64-E958B797895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 dirty="0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86321789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Inhalt 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365127"/>
            <a:ext cx="7886700" cy="891244"/>
          </a:xfrm>
        </p:spPr>
        <p:txBody>
          <a:bodyPr>
            <a:normAutofit/>
          </a:bodyPr>
          <a:lstStyle>
            <a:lvl1pPr>
              <a:defRPr sz="2600" b="1" cap="all" baseline="0">
                <a:solidFill>
                  <a:srgbClr val="18B0E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576039"/>
            <a:ext cx="7886700" cy="4780312"/>
          </a:xfrm>
        </p:spPr>
        <p:txBody>
          <a:bodyPr>
            <a:normAutofit/>
          </a:bodyPr>
          <a:lstStyle>
            <a:lvl1pPr>
              <a:lnSpc>
                <a:spcPct val="100000"/>
              </a:lnSpc>
              <a:buClr>
                <a:srgbClr val="18B0E2"/>
              </a:buClr>
              <a:defRPr sz="24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1pPr>
            <a:lvl2pPr marL="685800" indent="-228600">
              <a:lnSpc>
                <a:spcPct val="100000"/>
              </a:lnSpc>
              <a:buClr>
                <a:srgbClr val="18B0E2"/>
              </a:buClr>
              <a:buFont typeface="MetaOT-Normal" panose="02000503040000020004" pitchFamily="50" charset="0"/>
              <a:buChar char="▸"/>
              <a:defRPr sz="20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>
              <a:lnSpc>
                <a:spcPct val="100000"/>
              </a:lnSpc>
              <a:buClr>
                <a:srgbClr val="00B0F0"/>
              </a:buClr>
              <a:buFont typeface="MetaOT-Normal" panose="02000503040000020004" pitchFamily="50" charset="0"/>
              <a:buChar char="–"/>
              <a:defRPr sz="18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6F81DFE0-53FE-4389-BC64-E958B797895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 dirty="0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10737419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6122" y="3144644"/>
            <a:ext cx="7886700" cy="1904070"/>
          </a:xfrm>
        </p:spPr>
        <p:txBody>
          <a:bodyPr anchor="b"/>
          <a:lstStyle>
            <a:lvl1pPr algn="r">
              <a:lnSpc>
                <a:spcPct val="110000"/>
              </a:lnSpc>
              <a:defRPr sz="6000" cap="all" baseline="0">
                <a:solidFill>
                  <a:schemeClr val="bg1"/>
                </a:solidFill>
                <a:latin typeface="MetaOT-Bold" panose="02000503060000020004" pitchFamily="50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36122" y="5456663"/>
            <a:ext cx="7886700" cy="491739"/>
          </a:xfrm>
        </p:spPr>
        <p:txBody>
          <a:bodyPr/>
          <a:lstStyle>
            <a:lvl1pPr marL="0" indent="0" algn="r">
              <a:buNone/>
              <a:defRPr sz="2400" cap="all" baseline="0">
                <a:solidFill>
                  <a:srgbClr val="00205B"/>
                </a:solidFill>
                <a:latin typeface="MetaOT-Bold" panose="02000503060000020004" pitchFamily="50" charset="0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Bold" panose="02000503060000020004" pitchFamily="50" charset="0"/>
              </a:defRPr>
            </a:lvl1pPr>
          </a:lstStyle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82686" y="6356350"/>
            <a:ext cx="30861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462074" y="6356349"/>
            <a:ext cx="2057400" cy="365125"/>
          </a:xfr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pic>
        <p:nvPicPr>
          <p:cNvPr id="7" name="Bild 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96385"/>
            <a:ext cx="9144000" cy="64616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3361457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00205B"/>
                </a:solidFill>
                <a:latin typeface="MetaOT-Bold" panose="02000503060000020004" pitchFamily="50" charset="0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73202188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04904525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06432133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19181739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67537939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05765541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92715984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45410535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 + Desig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79" t="1934" r="1409" b="2311"/>
          <a:stretch/>
        </p:blipFill>
        <p:spPr>
          <a:xfrm>
            <a:off x="1" y="0"/>
            <a:ext cx="9143999" cy="6846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989422"/>
            <a:ext cx="7772400" cy="1828993"/>
          </a:xfrm>
        </p:spPr>
        <p:txBody>
          <a:bodyPr anchor="b">
            <a:normAutofit/>
          </a:bodyPr>
          <a:lstStyle>
            <a:lvl1pPr algn="l">
              <a:defRPr sz="5400" b="1" cap="all" baseline="0">
                <a:solidFill>
                  <a:srgbClr val="18B0E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943692"/>
            <a:ext cx="7315200" cy="1072376"/>
          </a:xfrm>
        </p:spPr>
        <p:txBody>
          <a:bodyPr>
            <a:normAutofit/>
          </a:bodyPr>
          <a:lstStyle>
            <a:lvl1pPr marL="0" indent="0" algn="l">
              <a:buNone/>
              <a:defRPr sz="2000" b="1" cap="all" baseline="0">
                <a:solidFill>
                  <a:srgbClr val="00205B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8056" y="209815"/>
            <a:ext cx="2133988" cy="730988"/>
          </a:xfrm>
          <a:prstGeom prst="rect">
            <a:avLst/>
          </a:prstGeom>
        </p:spPr>
      </p:pic>
      <p:pic>
        <p:nvPicPr>
          <p:cNvPr id="9" name="Grafik 8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6410" y="4943692"/>
            <a:ext cx="1831790" cy="10125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0760578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_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22252" y="2989422"/>
            <a:ext cx="7772400" cy="1828993"/>
          </a:xfrm>
        </p:spPr>
        <p:txBody>
          <a:bodyPr anchor="b"/>
          <a:lstStyle>
            <a:lvl1pPr algn="l">
              <a:defRPr sz="6000" cap="all" baseline="0">
                <a:solidFill>
                  <a:schemeClr val="bg1"/>
                </a:solidFill>
                <a:latin typeface="MetaOT-Bold" panose="02000503060000020004" pitchFamily="50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22252" y="4943692"/>
            <a:ext cx="7315200" cy="1072376"/>
          </a:xfrm>
        </p:spPr>
        <p:txBody>
          <a:bodyPr/>
          <a:lstStyle>
            <a:lvl1pPr marL="0" indent="0" algn="l">
              <a:buNone/>
              <a:defRPr sz="2400" cap="all" baseline="0">
                <a:solidFill>
                  <a:schemeClr val="bg1"/>
                </a:solidFill>
                <a:latin typeface="MetaOT-Bold" panose="02000503060000020004" pitchFamily="50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58556436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Inhalt + Desig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Bild 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96385"/>
            <a:ext cx="9144000" cy="646161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365127"/>
            <a:ext cx="7886700" cy="891244"/>
          </a:xfrm>
        </p:spPr>
        <p:txBody>
          <a:bodyPr>
            <a:normAutofit/>
          </a:bodyPr>
          <a:lstStyle>
            <a:lvl1pPr>
              <a:defRPr sz="2600" b="1" cap="all" baseline="0">
                <a:solidFill>
                  <a:srgbClr val="18B0E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576039"/>
            <a:ext cx="7886700" cy="4780312"/>
          </a:xfrm>
        </p:spPr>
        <p:txBody>
          <a:bodyPr>
            <a:normAutofit/>
          </a:bodyPr>
          <a:lstStyle>
            <a:lvl1pPr>
              <a:lnSpc>
                <a:spcPct val="100000"/>
              </a:lnSpc>
              <a:buClr>
                <a:srgbClr val="18B0E2"/>
              </a:buClr>
              <a:defRPr sz="24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1pPr>
            <a:lvl2pPr marL="685800" indent="-228600">
              <a:lnSpc>
                <a:spcPct val="100000"/>
              </a:lnSpc>
              <a:buClr>
                <a:srgbClr val="18B0E2"/>
              </a:buClr>
              <a:buFont typeface="MetaOT-Normal" panose="02000503040000020004" pitchFamily="50" charset="0"/>
              <a:buChar char="▸"/>
              <a:defRPr sz="20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>
              <a:lnSpc>
                <a:spcPct val="100000"/>
              </a:lnSpc>
              <a:buClr>
                <a:srgbClr val="00B0F0"/>
              </a:buClr>
              <a:buFont typeface="MetaOT-Normal" panose="02000503040000020004" pitchFamily="50" charset="0"/>
              <a:buChar char="–"/>
              <a:defRPr sz="18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6F81DFE0-53FE-4389-BC64-E958B797895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 dirty="0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60478939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Inhalt 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365127"/>
            <a:ext cx="7886700" cy="891244"/>
          </a:xfrm>
        </p:spPr>
        <p:txBody>
          <a:bodyPr>
            <a:normAutofit/>
          </a:bodyPr>
          <a:lstStyle>
            <a:lvl1pPr>
              <a:defRPr sz="2600" b="1" cap="all" baseline="0">
                <a:solidFill>
                  <a:srgbClr val="18B0E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576039"/>
            <a:ext cx="7886700" cy="4780312"/>
          </a:xfrm>
        </p:spPr>
        <p:txBody>
          <a:bodyPr>
            <a:normAutofit/>
          </a:bodyPr>
          <a:lstStyle>
            <a:lvl1pPr>
              <a:lnSpc>
                <a:spcPct val="100000"/>
              </a:lnSpc>
              <a:buClr>
                <a:srgbClr val="18B0E2"/>
              </a:buClr>
              <a:defRPr sz="24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1pPr>
            <a:lvl2pPr marL="685800" indent="-228600">
              <a:lnSpc>
                <a:spcPct val="100000"/>
              </a:lnSpc>
              <a:buClr>
                <a:srgbClr val="18B0E2"/>
              </a:buClr>
              <a:buFont typeface="MetaOT-Normal" panose="02000503040000020004" pitchFamily="50" charset="0"/>
              <a:buChar char="▸"/>
              <a:defRPr sz="20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>
              <a:lnSpc>
                <a:spcPct val="100000"/>
              </a:lnSpc>
              <a:buClr>
                <a:srgbClr val="00B0F0"/>
              </a:buClr>
              <a:buFont typeface="MetaOT-Normal" panose="02000503040000020004" pitchFamily="50" charset="0"/>
              <a:buChar char="–"/>
              <a:defRPr sz="18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lnSpc>
                <a:spcPct val="100000"/>
              </a:lnSpc>
              <a:buClr>
                <a:srgbClr val="18B0E2"/>
              </a:buClr>
              <a:defRPr sz="160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6F81DFE0-53FE-4389-BC64-E958B797895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 dirty="0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11218295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6122" y="3144644"/>
            <a:ext cx="7886700" cy="1904070"/>
          </a:xfrm>
        </p:spPr>
        <p:txBody>
          <a:bodyPr anchor="b"/>
          <a:lstStyle>
            <a:lvl1pPr algn="r">
              <a:lnSpc>
                <a:spcPct val="110000"/>
              </a:lnSpc>
              <a:defRPr sz="6000" cap="all" baseline="0">
                <a:solidFill>
                  <a:schemeClr val="bg1"/>
                </a:solidFill>
                <a:latin typeface="MetaOT-Bold" panose="02000503060000020004" pitchFamily="50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36122" y="5456663"/>
            <a:ext cx="7886700" cy="491739"/>
          </a:xfrm>
        </p:spPr>
        <p:txBody>
          <a:bodyPr/>
          <a:lstStyle>
            <a:lvl1pPr marL="0" indent="0" algn="r">
              <a:buNone/>
              <a:defRPr sz="2400" cap="all" baseline="0">
                <a:solidFill>
                  <a:srgbClr val="00205B"/>
                </a:solidFill>
                <a:latin typeface="MetaOT-Bold" panose="02000503060000020004" pitchFamily="50" charset="0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Bold" panose="02000503060000020004" pitchFamily="50" charset="0"/>
              </a:defRPr>
            </a:lvl1pPr>
          </a:lstStyle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82686" y="6356350"/>
            <a:ext cx="3086100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462074" y="6356349"/>
            <a:ext cx="2057400" cy="365125"/>
          </a:xfrm>
        </p:spPr>
        <p:txBody>
          <a:bodyPr/>
          <a:lstStyle>
            <a:lvl1pPr>
              <a:defRPr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pic>
        <p:nvPicPr>
          <p:cNvPr id="7" name="Bild 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96385"/>
            <a:ext cx="9144000" cy="64616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644058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00205B"/>
                </a:solidFill>
                <a:latin typeface="MetaOT-Bold" panose="02000503060000020004" pitchFamily="50" charset="0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8986551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20918466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39603138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36602284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30115308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3006358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17831179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/>
          <a:lstStyle/>
          <a:p>
            <a:r>
              <a:rPr lang="de-DE">
                <a:solidFill>
                  <a:srgbClr val="262626"/>
                </a:solidFill>
              </a:rPr>
              <a:t>SoSe 2021</a:t>
            </a:r>
            <a:endParaRPr lang="en-US">
              <a:solidFill>
                <a:srgbClr val="26262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5759069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3.xml"/><Relationship Id="rId13" Type="http://schemas.openxmlformats.org/officeDocument/2006/relationships/slideLayout" Target="../slideLayouts/slideLayout28.xml"/><Relationship Id="rId3" Type="http://schemas.openxmlformats.org/officeDocument/2006/relationships/slideLayout" Target="../slideLayouts/slideLayout18.xml"/><Relationship Id="rId7" Type="http://schemas.openxmlformats.org/officeDocument/2006/relationships/slideLayout" Target="../slideLayouts/slideLayout22.xml"/><Relationship Id="rId12" Type="http://schemas.openxmlformats.org/officeDocument/2006/relationships/slideLayout" Target="../slideLayouts/slideLayout27.xml"/><Relationship Id="rId2" Type="http://schemas.openxmlformats.org/officeDocument/2006/relationships/slideLayout" Target="../slideLayouts/slideLayout17.xml"/><Relationship Id="rId1" Type="http://schemas.openxmlformats.org/officeDocument/2006/relationships/slideLayout" Target="../slideLayouts/slideLayout16.xml"/><Relationship Id="rId6" Type="http://schemas.openxmlformats.org/officeDocument/2006/relationships/slideLayout" Target="../slideLayouts/slideLayout21.xml"/><Relationship Id="rId11" Type="http://schemas.openxmlformats.org/officeDocument/2006/relationships/slideLayout" Target="../slideLayouts/slideLayout26.xml"/><Relationship Id="rId5" Type="http://schemas.openxmlformats.org/officeDocument/2006/relationships/slideLayout" Target="../slideLayouts/slideLayout20.xml"/><Relationship Id="rId10" Type="http://schemas.openxmlformats.org/officeDocument/2006/relationships/slideLayout" Target="../slideLayouts/slideLayout25.xml"/><Relationship Id="rId4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4.xml"/><Relationship Id="rId14" Type="http://schemas.openxmlformats.org/officeDocument/2006/relationships/theme" Target="../theme/theme2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6.xml"/><Relationship Id="rId13" Type="http://schemas.openxmlformats.org/officeDocument/2006/relationships/slideLayout" Target="../slideLayouts/slideLayout41.xml"/><Relationship Id="rId3" Type="http://schemas.openxmlformats.org/officeDocument/2006/relationships/slideLayout" Target="../slideLayouts/slideLayout31.xml"/><Relationship Id="rId7" Type="http://schemas.openxmlformats.org/officeDocument/2006/relationships/slideLayout" Target="../slideLayouts/slideLayout35.xml"/><Relationship Id="rId12" Type="http://schemas.openxmlformats.org/officeDocument/2006/relationships/slideLayout" Target="../slideLayouts/slideLayout40.xml"/><Relationship Id="rId2" Type="http://schemas.openxmlformats.org/officeDocument/2006/relationships/slideLayout" Target="../slideLayouts/slideLayout30.xml"/><Relationship Id="rId1" Type="http://schemas.openxmlformats.org/officeDocument/2006/relationships/slideLayout" Target="../slideLayouts/slideLayout29.xml"/><Relationship Id="rId6" Type="http://schemas.openxmlformats.org/officeDocument/2006/relationships/slideLayout" Target="../slideLayouts/slideLayout34.xml"/><Relationship Id="rId11" Type="http://schemas.openxmlformats.org/officeDocument/2006/relationships/slideLayout" Target="../slideLayouts/slideLayout39.xml"/><Relationship Id="rId5" Type="http://schemas.openxmlformats.org/officeDocument/2006/relationships/slideLayout" Target="../slideLayouts/slideLayout33.xml"/><Relationship Id="rId10" Type="http://schemas.openxmlformats.org/officeDocument/2006/relationships/slideLayout" Target="../slideLayouts/slideLayout38.xml"/><Relationship Id="rId4" Type="http://schemas.openxmlformats.org/officeDocument/2006/relationships/slideLayout" Target="../slideLayouts/slideLayout32.xml"/><Relationship Id="rId9" Type="http://schemas.openxmlformats.org/officeDocument/2006/relationships/slideLayout" Target="../slideLayouts/slideLayout37.xml"/><Relationship Id="rId14" Type="http://schemas.openxmlformats.org/officeDocument/2006/relationships/theme" Target="../theme/theme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/>
              <a:pPr/>
              <a:t>‹Nr.›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246400" y="6356351"/>
            <a:ext cx="3868650" cy="365125"/>
          </a:xfrm>
          <a:prstGeom prst="rect">
            <a:avLst/>
          </a:prstGeom>
        </p:spPr>
        <p:txBody>
          <a:bodyPr/>
          <a:lstStyle>
            <a:lvl1pPr>
              <a:defRPr sz="1200">
                <a:latin typeface="MetaOT-Normal" panose="02000503040000020004" pitchFamily="50" charset="0"/>
              </a:defRPr>
            </a:lvl1pPr>
          </a:lstStyle>
          <a:p>
            <a:r>
              <a:rPr lang="en-US" dirty="0" err="1"/>
              <a:t>Einführung</a:t>
            </a:r>
            <a:r>
              <a:rPr lang="en-US" dirty="0"/>
              <a:t> in die </a:t>
            </a:r>
            <a:r>
              <a:rPr lang="en-US" dirty="0" err="1"/>
              <a:t>Profilierungsphase</a:t>
            </a:r>
            <a:r>
              <a:rPr lang="en-US" dirty="0"/>
              <a:t> 2018 - </a:t>
            </a:r>
            <a:r>
              <a:rPr lang="en-US" dirty="0" err="1"/>
              <a:t>Studienbüro</a:t>
            </a:r>
            <a:r>
              <a:rPr lang="en-US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5027168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72" r:id="rId2"/>
    <p:sldLayoutId id="2147483662" r:id="rId3"/>
    <p:sldLayoutId id="2147483673" r:id="rId4"/>
    <p:sldLayoutId id="2147483663" r:id="rId5"/>
    <p:sldLayoutId id="2147483664" r:id="rId6"/>
    <p:sldLayoutId id="2147483665" r:id="rId7"/>
    <p:sldLayoutId id="2147483666" r:id="rId8"/>
    <p:sldLayoutId id="2147483667" r:id="rId9"/>
    <p:sldLayoutId id="2147483668" r:id="rId10"/>
    <p:sldLayoutId id="2147483669" r:id="rId11"/>
    <p:sldLayoutId id="2147483670" r:id="rId12"/>
    <p:sldLayoutId id="2147483671" r:id="rId13"/>
    <p:sldLayoutId id="2147483675" r:id="rId14"/>
    <p:sldLayoutId id="2147483676" r:id="rId15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 dirty="0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246400" y="6356351"/>
            <a:ext cx="3868650" cy="365125"/>
          </a:xfrm>
          <a:prstGeom prst="rect">
            <a:avLst/>
          </a:prstGeom>
        </p:spPr>
        <p:txBody>
          <a:bodyPr/>
          <a:lstStyle>
            <a:lvl1pPr>
              <a:defRPr sz="1200">
                <a:latin typeface="MetaOT-Normal" panose="02000503040000020004" pitchFamily="50" charset="0"/>
              </a:defRPr>
            </a:lvl1pPr>
          </a:lstStyle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  <a:endParaRPr lang="en-US" dirty="0">
              <a:solidFill>
                <a:srgbClr val="262626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1340659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  <a:latin typeface="MetaOT-Normal" panose="02000503040000020004" pitchFamily="50" charset="0"/>
              </a:defRPr>
            </a:lvl1pPr>
          </a:lstStyle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‹Nr.›</a:t>
            </a:fld>
            <a:endParaRPr lang="en-US" dirty="0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246400" y="6356351"/>
            <a:ext cx="3868650" cy="365125"/>
          </a:xfrm>
          <a:prstGeom prst="rect">
            <a:avLst/>
          </a:prstGeom>
        </p:spPr>
        <p:txBody>
          <a:bodyPr/>
          <a:lstStyle>
            <a:lvl1pPr>
              <a:defRPr sz="1200">
                <a:latin typeface="MetaOT-Normal" panose="02000503040000020004" pitchFamily="50" charset="0"/>
              </a:defRPr>
            </a:lvl1pPr>
          </a:lstStyle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  <a:endParaRPr lang="en-US" dirty="0">
              <a:solidFill>
                <a:srgbClr val="262626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580193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2" r:id="rId1"/>
    <p:sldLayoutId id="2147483693" r:id="rId2"/>
    <p:sldLayoutId id="2147483694" r:id="rId3"/>
    <p:sldLayoutId id="2147483695" r:id="rId4"/>
    <p:sldLayoutId id="2147483696" r:id="rId5"/>
    <p:sldLayoutId id="2147483697" r:id="rId6"/>
    <p:sldLayoutId id="2147483698" r:id="rId7"/>
    <p:sldLayoutId id="2147483699" r:id="rId8"/>
    <p:sldLayoutId id="2147483700" r:id="rId9"/>
    <p:sldLayoutId id="2147483701" r:id="rId10"/>
    <p:sldLayoutId id="2147483702" r:id="rId11"/>
    <p:sldLayoutId id="2147483703" r:id="rId12"/>
    <p:sldLayoutId id="2147483704" r:id="rId13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Relationship Id="rId4" Type="http://schemas.microsoft.com/office/2007/relationships/hdphoto" Target="../media/hdphoto1.wdp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Relationship Id="rId4" Type="http://schemas.microsoft.com/office/2007/relationships/hdphoto" Target="../media/hdphoto2.wdp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5.png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hyperlink" Target="http://www.ub.upb.de/" TargetMode="External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9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21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23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hyperlink" Target="http://www.citavi.com/de/funktionen/literaturverwaltung.html" TargetMode="External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4.png"/><Relationship Id="rId5" Type="http://schemas.openxmlformats.org/officeDocument/2006/relationships/hyperlink" Target="http://www.citavi.com/de/funktionen/publikationsassistent.html" TargetMode="External"/><Relationship Id="rId4" Type="http://schemas.openxmlformats.org/officeDocument/2006/relationships/hyperlink" Target="http://www.citavi.com/de/funktionen.html" TargetMode="Externa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3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3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3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3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3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3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3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gif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3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3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3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3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3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3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3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3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3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hyperlink" Target="https://wiwi.uni-paderborn.de/dep1/personal/studium-und-lehre/formatvorlagen" TargetMode="External"/><Relationship Id="rId1" Type="http://schemas.openxmlformats.org/officeDocument/2006/relationships/slideLayout" Target="../slideLayouts/slideLayout16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16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6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6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hyperlink" Target="https://apastyle.apa.org/style-grammar-guidelines" TargetMode="External"/><Relationship Id="rId1" Type="http://schemas.openxmlformats.org/officeDocument/2006/relationships/slideLayout" Target="../slideLayouts/slideLayout16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hyperlink" Target="https://doi.org/10.1257/aer.97.2.31" TargetMode="External"/><Relationship Id="rId2" Type="http://schemas.openxmlformats.org/officeDocument/2006/relationships/hyperlink" Target="https://doi.org/10.1007/978-3-322-90037-1" TargetMode="External"/><Relationship Id="rId1" Type="http://schemas.openxmlformats.org/officeDocument/2006/relationships/slideLayout" Target="../slideLayouts/slideLayout16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hyperlink" Target="http://oops.uni-oldenburg.de/351/" TargetMode="External"/><Relationship Id="rId1" Type="http://schemas.openxmlformats.org/officeDocument/2006/relationships/slideLayout" Target="../slideLayouts/slideLayout16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3.xml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9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14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1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2936082"/>
            <a:ext cx="7772400" cy="1828993"/>
          </a:xfrm>
        </p:spPr>
        <p:txBody>
          <a:bodyPr>
            <a:noAutofit/>
          </a:bodyPr>
          <a:lstStyle/>
          <a:p>
            <a:r>
              <a:rPr lang="de-DE" sz="3600" dirty="0"/>
              <a:t>Einführungsveranstaltung Abschlussarbeiten</a:t>
            </a:r>
            <a:br>
              <a:rPr lang="de-DE" sz="3600" dirty="0"/>
            </a:br>
            <a:r>
              <a:rPr lang="de-DE" sz="2600" dirty="0"/>
              <a:t>Wintersemester 2021/22</a:t>
            </a:r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685800" y="4943692"/>
            <a:ext cx="5537200" cy="1639988"/>
          </a:xfrm>
        </p:spPr>
        <p:txBody>
          <a:bodyPr>
            <a:normAutofit lnSpcReduction="10000"/>
          </a:bodyPr>
          <a:lstStyle/>
          <a:p>
            <a:r>
              <a:rPr lang="de-DE" b="0" cap="none" dirty="0"/>
              <a:t>Professur für BWL, insb. Personalwirtschaft</a:t>
            </a:r>
          </a:p>
          <a:p>
            <a:r>
              <a:rPr lang="de-DE" cap="none" dirty="0"/>
              <a:t>Prof. Dr. Martin Schneider</a:t>
            </a:r>
          </a:p>
          <a:p>
            <a:endParaRPr lang="de-DE" cap="none" dirty="0"/>
          </a:p>
          <a:p>
            <a:pPr>
              <a:spcBef>
                <a:spcPts val="0"/>
              </a:spcBef>
            </a:pPr>
            <a:r>
              <a:rPr lang="de-DE" cap="none" dirty="0"/>
              <a:t>Enja Herdejürgen</a:t>
            </a:r>
          </a:p>
          <a:p>
            <a:pPr>
              <a:spcBef>
                <a:spcPts val="0"/>
              </a:spcBef>
            </a:pPr>
            <a:r>
              <a:rPr lang="de-DE" cap="none" dirty="0"/>
              <a:t>Dr. Katharina Radermacher</a:t>
            </a:r>
          </a:p>
        </p:txBody>
      </p:sp>
    </p:spTree>
    <p:extLst>
      <p:ext uri="{BB962C8B-B14F-4D97-AF65-F5344CB8AC3E}">
        <p14:creationId xmlns:p14="http://schemas.microsoft.com/office/powerpoint/2010/main" val="160709110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dirty="0"/>
              <a:t>Veranstaltungsablauf 19.10.2021</a:t>
            </a:r>
          </a:p>
        </p:txBody>
      </p:sp>
      <p:sp>
        <p:nvSpPr>
          <p:cNvPr id="28675" name="Rectangle 4"/>
          <p:cNvSpPr>
            <a:spLocks noGrp="1" noChangeArrowheads="1"/>
          </p:cNvSpPr>
          <p:nvPr>
            <p:ph idx="1"/>
          </p:nvPr>
        </p:nvSpPr>
        <p:spPr>
          <a:xfrm>
            <a:off x="628650" y="1060356"/>
            <a:ext cx="8569325" cy="5327650"/>
          </a:xfrm>
        </p:spPr>
        <p:txBody>
          <a:bodyPr/>
          <a:lstStyle/>
          <a:p>
            <a:pPr marL="0" indent="0" eaLnBrk="1" hangingPunct="1">
              <a:lnSpc>
                <a:spcPct val="120000"/>
              </a:lnSpc>
              <a:buFont typeface="Webdings" pitchFamily="18" charset="2"/>
              <a:buNone/>
            </a:pPr>
            <a:r>
              <a:rPr lang="de-DE" dirty="0"/>
              <a:t> </a:t>
            </a:r>
          </a:p>
          <a:p>
            <a:pPr marL="0" indent="0" eaLnBrk="1" hangingPunct="1">
              <a:lnSpc>
                <a:spcPct val="120000"/>
              </a:lnSpc>
              <a:buFont typeface="Webdings" pitchFamily="18" charset="2"/>
              <a:buChar char="4"/>
            </a:pPr>
            <a:r>
              <a:rPr lang="de-DE" dirty="0"/>
              <a:t>Vorstellung</a:t>
            </a:r>
          </a:p>
          <a:p>
            <a:pPr marL="0" indent="0" eaLnBrk="1" hangingPunct="1">
              <a:lnSpc>
                <a:spcPct val="120000"/>
              </a:lnSpc>
              <a:buFont typeface="Webdings" pitchFamily="18" charset="2"/>
              <a:buChar char="4"/>
            </a:pPr>
            <a:endParaRPr lang="de-DE" dirty="0"/>
          </a:p>
          <a:p>
            <a:pPr marL="0" indent="0" eaLnBrk="1" hangingPunct="1">
              <a:lnSpc>
                <a:spcPct val="120000"/>
              </a:lnSpc>
              <a:buFont typeface="Webdings" pitchFamily="18" charset="2"/>
              <a:buChar char="4"/>
            </a:pPr>
            <a:r>
              <a:rPr lang="de-DE" dirty="0"/>
              <a:t>Grundlagen wissenschaftlichen Arbeitens </a:t>
            </a:r>
          </a:p>
          <a:p>
            <a:pPr marL="0" indent="0" eaLnBrk="1" hangingPunct="1">
              <a:lnSpc>
                <a:spcPct val="120000"/>
              </a:lnSpc>
              <a:buFont typeface="Webdings" pitchFamily="18" charset="2"/>
              <a:buChar char="4"/>
            </a:pPr>
            <a:endParaRPr lang="de-DE" dirty="0"/>
          </a:p>
          <a:p>
            <a:pPr marL="0" indent="0" eaLnBrk="1" hangingPunct="1">
              <a:lnSpc>
                <a:spcPct val="120000"/>
              </a:lnSpc>
              <a:buFont typeface="Webdings" pitchFamily="18" charset="2"/>
              <a:buChar char="4"/>
            </a:pPr>
            <a:r>
              <a:rPr lang="de-DE" dirty="0"/>
              <a:t>Formale Gestaltung der Abschlussarbeit</a:t>
            </a:r>
          </a:p>
          <a:p>
            <a:pPr marL="0" indent="0" eaLnBrk="1" hangingPunct="1">
              <a:lnSpc>
                <a:spcPct val="120000"/>
              </a:lnSpc>
              <a:buFont typeface="Webdings" pitchFamily="18" charset="2"/>
              <a:buChar char="4"/>
            </a:pPr>
            <a:endParaRPr lang="de-DE" dirty="0"/>
          </a:p>
          <a:p>
            <a:pPr marL="0" indent="0">
              <a:lnSpc>
                <a:spcPct val="120000"/>
              </a:lnSpc>
              <a:buFont typeface="Webdings" pitchFamily="18" charset="2"/>
              <a:buChar char="4"/>
            </a:pPr>
            <a:r>
              <a:rPr lang="de-DE" dirty="0"/>
              <a:t>Weiteres Vorgehen</a:t>
            </a:r>
          </a:p>
          <a:p>
            <a:pPr marL="0" indent="0" eaLnBrk="1" hangingPunct="1">
              <a:lnSpc>
                <a:spcPct val="120000"/>
              </a:lnSpc>
            </a:pPr>
            <a:endParaRPr lang="de-DE" dirty="0"/>
          </a:p>
        </p:txBody>
      </p:sp>
      <p:sp>
        <p:nvSpPr>
          <p:cNvPr id="4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203413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dirty="0"/>
              <a:t>Betreuung durch…</a:t>
            </a:r>
          </a:p>
        </p:txBody>
      </p:sp>
      <p:sp>
        <p:nvSpPr>
          <p:cNvPr id="29699" name="Rectangle 3"/>
          <p:cNvSpPr>
            <a:spLocks noGrp="1" noChangeArrowheads="1"/>
          </p:cNvSpPr>
          <p:nvPr>
            <p:ph idx="1"/>
          </p:nvPr>
        </p:nvSpPr>
        <p:spPr>
          <a:xfrm>
            <a:off x="157163" y="1171525"/>
            <a:ext cx="7511181" cy="5857875"/>
          </a:xfrm>
        </p:spPr>
        <p:txBody>
          <a:bodyPr/>
          <a:lstStyle/>
          <a:p>
            <a:pPr marL="1069975" lvl="3" indent="0" eaLnBrk="1" hangingPunct="1">
              <a:buFont typeface="Webdings" pitchFamily="18" charset="2"/>
              <a:buNone/>
            </a:pPr>
            <a:endParaRPr lang="en-US" sz="2400" b="1" dirty="0"/>
          </a:p>
          <a:p>
            <a:pPr marL="1069975" lvl="3" indent="0" eaLnBrk="1" hangingPunct="1">
              <a:buFont typeface="Webdings" pitchFamily="18" charset="2"/>
              <a:buNone/>
            </a:pPr>
            <a:r>
              <a:rPr lang="en-US" sz="2200" b="1" dirty="0"/>
              <a:t>Prof. Dr. Martin Schneider</a:t>
            </a:r>
          </a:p>
          <a:p>
            <a:pPr marL="1412875" lvl="3" indent="-342900"/>
            <a:r>
              <a:rPr lang="de-DE" sz="2200" dirty="0"/>
              <a:t>Tel.: 05251 60 2929 </a:t>
            </a:r>
          </a:p>
          <a:p>
            <a:pPr marL="1412875" lvl="3" indent="-342900"/>
            <a:r>
              <a:rPr lang="de-DE" sz="2200" dirty="0"/>
              <a:t>E-Mail: martin.schneider@uni-paderborn.de</a:t>
            </a:r>
          </a:p>
          <a:p>
            <a:pPr marL="1412875" lvl="3" indent="-342900"/>
            <a:r>
              <a:rPr lang="de-DE" sz="2200" dirty="0"/>
              <a:t>Sprechstunde: nach vorheriger Anmeldung</a:t>
            </a:r>
          </a:p>
          <a:p>
            <a:pPr marL="1412875" lvl="3" indent="-342900"/>
            <a:r>
              <a:rPr lang="de-DE" sz="2200" dirty="0"/>
              <a:t>Raum: Q3.334</a:t>
            </a:r>
          </a:p>
          <a:p>
            <a:pPr marL="0" indent="0" eaLnBrk="1" hangingPunct="1"/>
            <a:endParaRPr lang="de-DE" dirty="0"/>
          </a:p>
          <a:p>
            <a:pPr marL="1270000" lvl="4" indent="0">
              <a:buNone/>
            </a:pPr>
            <a:r>
              <a:rPr lang="de-DE" sz="2000" dirty="0"/>
              <a:t> </a:t>
            </a:r>
            <a:endParaRPr lang="de-DE" dirty="0"/>
          </a:p>
          <a:p>
            <a:pPr marL="0" indent="0" eaLnBrk="1" hangingPunct="1">
              <a:buFont typeface="Wingdings" pitchFamily="2" charset="2"/>
              <a:buNone/>
            </a:pPr>
            <a:endParaRPr lang="de-DE" dirty="0"/>
          </a:p>
          <a:p>
            <a:pPr marL="0" indent="0" eaLnBrk="1" hangingPunct="1">
              <a:buFont typeface="Wingdings" pitchFamily="2" charset="2"/>
              <a:buNone/>
            </a:pPr>
            <a:endParaRPr lang="de-DE" dirty="0"/>
          </a:p>
        </p:txBody>
      </p:sp>
      <p:sp>
        <p:nvSpPr>
          <p:cNvPr id="7" name="Rechteck 6"/>
          <p:cNvSpPr/>
          <p:nvPr/>
        </p:nvSpPr>
        <p:spPr>
          <a:xfrm>
            <a:off x="1259632" y="4581128"/>
            <a:ext cx="7344816" cy="905272"/>
          </a:xfrm>
          <a:prstGeom prst="rect">
            <a:avLst/>
          </a:prstGeom>
          <a:solidFill>
            <a:schemeClr val="bg1">
              <a:lumMod val="40000"/>
              <a:lumOff val="60000"/>
            </a:schemeClr>
          </a:solidFill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numCol="2" anchor="t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Marina Günnewig</a:t>
            </a: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Kathleen Reinke</a:t>
            </a: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endParaRPr lang="de-DE" sz="2200" b="0" kern="0" dirty="0">
              <a:solidFill>
                <a:srgbClr val="00254F"/>
              </a:solidFill>
              <a:latin typeface="Arial"/>
            </a:endParaRP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Charlotte Antonia Neuhäuser</a:t>
            </a:r>
          </a:p>
        </p:txBody>
      </p:sp>
      <p:pic>
        <p:nvPicPr>
          <p:cNvPr id="1026" name="Picture 2" descr="https://pm.uni-paderborn.de/_Resources/Persistent/Thumbnails/220x315/471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03523" y="1171525"/>
            <a:ext cx="1576649" cy="22574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818584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dirty="0"/>
              <a:t>Betreuung durch…</a:t>
            </a:r>
          </a:p>
        </p:txBody>
      </p:sp>
      <p:sp>
        <p:nvSpPr>
          <p:cNvPr id="29699" name="Rectangle 3"/>
          <p:cNvSpPr>
            <a:spLocks noGrp="1" noChangeArrowheads="1"/>
          </p:cNvSpPr>
          <p:nvPr>
            <p:ph idx="1"/>
          </p:nvPr>
        </p:nvSpPr>
        <p:spPr>
          <a:xfrm>
            <a:off x="157163" y="1171525"/>
            <a:ext cx="6863109" cy="5857875"/>
          </a:xfrm>
        </p:spPr>
        <p:txBody>
          <a:bodyPr/>
          <a:lstStyle/>
          <a:p>
            <a:pPr marL="1069975" lvl="3" indent="0" eaLnBrk="1" hangingPunct="1">
              <a:buFont typeface="Webdings" pitchFamily="18" charset="2"/>
              <a:buNone/>
            </a:pPr>
            <a:endParaRPr lang="en-US" sz="2400" b="1" dirty="0"/>
          </a:p>
          <a:p>
            <a:pPr marL="1069975" lvl="3" indent="0" eaLnBrk="1" hangingPunct="1">
              <a:buFont typeface="Webdings" pitchFamily="18" charset="2"/>
              <a:buNone/>
            </a:pPr>
            <a:r>
              <a:rPr lang="en-US" sz="2200" b="1" dirty="0"/>
              <a:t> Dr. Paul Hemsen</a:t>
            </a:r>
          </a:p>
          <a:p>
            <a:pPr marL="1412875" lvl="3" indent="-342900"/>
            <a:r>
              <a:rPr lang="de-DE" sz="2200" dirty="0"/>
              <a:t>Tel.: 05251 60 2102</a:t>
            </a:r>
          </a:p>
          <a:p>
            <a:pPr marL="1412875" lvl="3" indent="-342900"/>
            <a:r>
              <a:rPr lang="de-DE" sz="2200" dirty="0"/>
              <a:t>E-Mail: paul.hemsen@uni-paderborn.de</a:t>
            </a:r>
          </a:p>
          <a:p>
            <a:pPr marL="1412875" lvl="3" indent="-342900"/>
            <a:r>
              <a:rPr lang="de-DE" sz="2200" dirty="0"/>
              <a:t>Sprechstunde: nach vorheriger Anmeldung</a:t>
            </a:r>
          </a:p>
          <a:p>
            <a:pPr marL="1412875" lvl="3" indent="-342900"/>
            <a:r>
              <a:rPr lang="de-DE" sz="2200" dirty="0"/>
              <a:t>Raum: Q3.325</a:t>
            </a:r>
          </a:p>
          <a:p>
            <a:pPr marL="0" indent="0" eaLnBrk="1" hangingPunct="1"/>
            <a:endParaRPr lang="de-DE" dirty="0"/>
          </a:p>
          <a:p>
            <a:pPr marL="1270000" lvl="4" indent="0">
              <a:buNone/>
            </a:pPr>
            <a:r>
              <a:rPr lang="de-DE" sz="2000" dirty="0"/>
              <a:t> </a:t>
            </a:r>
            <a:endParaRPr lang="de-DE" dirty="0"/>
          </a:p>
          <a:p>
            <a:pPr marL="0" indent="0" eaLnBrk="1" hangingPunct="1">
              <a:buFont typeface="Wingdings" pitchFamily="2" charset="2"/>
              <a:buNone/>
            </a:pPr>
            <a:endParaRPr lang="de-DE" dirty="0"/>
          </a:p>
          <a:p>
            <a:pPr marL="0" indent="0" eaLnBrk="1" hangingPunct="1">
              <a:buFont typeface="Wingdings" pitchFamily="2" charset="2"/>
              <a:buNone/>
            </a:pPr>
            <a:endParaRPr lang="de-DE" dirty="0"/>
          </a:p>
        </p:txBody>
      </p:sp>
      <p:pic>
        <p:nvPicPr>
          <p:cNvPr id="6" name="Grafik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4288" y="1066044"/>
            <a:ext cx="1568207" cy="2245387"/>
          </a:xfrm>
          <a:prstGeom prst="rect">
            <a:avLst/>
          </a:prstGeom>
        </p:spPr>
      </p:pic>
      <p:sp>
        <p:nvSpPr>
          <p:cNvPr id="7" name="Rechteck 6">
            <a:extLst>
              <a:ext uri="{FF2B5EF4-FFF2-40B4-BE49-F238E27FC236}">
                <a16:creationId xmlns:a16="http://schemas.microsoft.com/office/drawing/2014/main" id="{349328D8-7066-4CFE-BA47-D2401F9EB18A}"/>
              </a:ext>
            </a:extLst>
          </p:cNvPr>
          <p:cNvSpPr/>
          <p:nvPr/>
        </p:nvSpPr>
        <p:spPr>
          <a:xfrm>
            <a:off x="1259632" y="4581128"/>
            <a:ext cx="7344816" cy="896959"/>
          </a:xfrm>
          <a:prstGeom prst="rect">
            <a:avLst/>
          </a:prstGeom>
          <a:solidFill>
            <a:schemeClr val="bg1">
              <a:lumMod val="40000"/>
              <a:lumOff val="60000"/>
            </a:schemeClr>
          </a:solidFill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numCol="2" anchor="t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Laura Kreilinger</a:t>
            </a: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Patricia </a:t>
            </a:r>
            <a:r>
              <a:rPr lang="de-DE" sz="2200" b="0" kern="0" dirty="0" err="1">
                <a:solidFill>
                  <a:srgbClr val="00254F"/>
                </a:solidFill>
                <a:latin typeface="Arial"/>
              </a:rPr>
              <a:t>Stukenberg</a:t>
            </a:r>
            <a:endParaRPr lang="de-DE" sz="2200" b="0" kern="0" dirty="0">
              <a:solidFill>
                <a:srgbClr val="00254F"/>
              </a:solidFill>
              <a:latin typeface="Arial"/>
            </a:endParaRP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endParaRPr lang="de-DE" sz="2200" b="0" kern="0" dirty="0">
              <a:solidFill>
                <a:srgbClr val="00254F"/>
              </a:solidFill>
              <a:latin typeface="Arial"/>
            </a:endParaRP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Linda Zimmermann</a:t>
            </a:r>
          </a:p>
        </p:txBody>
      </p:sp>
      <p:sp>
        <p:nvSpPr>
          <p:cNvPr id="8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9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17922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dirty="0"/>
              <a:t>Betreuung durch…</a:t>
            </a:r>
          </a:p>
        </p:txBody>
      </p:sp>
      <p:sp>
        <p:nvSpPr>
          <p:cNvPr id="29699" name="Rectangle 3"/>
          <p:cNvSpPr>
            <a:spLocks noGrp="1" noChangeArrowheads="1"/>
          </p:cNvSpPr>
          <p:nvPr>
            <p:ph idx="1"/>
          </p:nvPr>
        </p:nvSpPr>
        <p:spPr>
          <a:xfrm>
            <a:off x="157163" y="1171525"/>
            <a:ext cx="6863109" cy="2973755"/>
          </a:xfrm>
        </p:spPr>
        <p:txBody>
          <a:bodyPr>
            <a:normAutofit/>
          </a:bodyPr>
          <a:lstStyle/>
          <a:p>
            <a:pPr marL="1069975" lvl="3" indent="0" eaLnBrk="1" hangingPunct="1">
              <a:buFont typeface="Webdings" pitchFamily="18" charset="2"/>
              <a:buNone/>
            </a:pPr>
            <a:endParaRPr lang="en-US" sz="2400" b="1" dirty="0"/>
          </a:p>
          <a:p>
            <a:pPr marL="1069975" lvl="3" indent="0" eaLnBrk="1" hangingPunct="1">
              <a:buFont typeface="Webdings" pitchFamily="18" charset="2"/>
              <a:buNone/>
            </a:pPr>
            <a:r>
              <a:rPr lang="en-US" sz="2200" b="1" dirty="0"/>
              <a:t>Dr. Katharina </a:t>
            </a:r>
            <a:r>
              <a:rPr lang="en-US" sz="2200" b="1" dirty="0" err="1"/>
              <a:t>Radermacher</a:t>
            </a:r>
            <a:endParaRPr lang="en-US" sz="2200" b="1" dirty="0"/>
          </a:p>
          <a:p>
            <a:pPr marL="1412875" lvl="3" indent="-342900"/>
            <a:r>
              <a:rPr lang="de-DE" sz="2200" dirty="0"/>
              <a:t>Tel.: 05251 60 4235</a:t>
            </a:r>
          </a:p>
          <a:p>
            <a:pPr marL="1412875" lvl="3" indent="-342900"/>
            <a:r>
              <a:rPr lang="de-DE" sz="2200" dirty="0"/>
              <a:t>E-Mail: katharina.radermacher@upb.de</a:t>
            </a:r>
          </a:p>
          <a:p>
            <a:pPr marL="1412875" lvl="3" indent="-342900"/>
            <a:r>
              <a:rPr lang="de-DE" sz="2200" dirty="0"/>
              <a:t>Sprechstunde: nach vorheriger Anmeldung</a:t>
            </a:r>
          </a:p>
          <a:p>
            <a:pPr marL="1412875" lvl="3" indent="-342900"/>
            <a:r>
              <a:rPr lang="de-DE" sz="2200" dirty="0"/>
              <a:t>Raum: Q3.334</a:t>
            </a:r>
          </a:p>
          <a:p>
            <a:pPr marL="0" indent="0" eaLnBrk="1" hangingPunct="1"/>
            <a:endParaRPr lang="de-DE" dirty="0"/>
          </a:p>
          <a:p>
            <a:pPr marL="1270000" lvl="4" indent="0">
              <a:buNone/>
            </a:pPr>
            <a:endParaRPr lang="de-DE" dirty="0"/>
          </a:p>
          <a:p>
            <a:pPr marL="0" indent="0" eaLnBrk="1" hangingPunct="1">
              <a:buFont typeface="Wingdings" pitchFamily="2" charset="2"/>
              <a:buNone/>
            </a:pPr>
            <a:endParaRPr lang="de-DE" dirty="0"/>
          </a:p>
          <a:p>
            <a:pPr marL="0" indent="0" eaLnBrk="1" hangingPunct="1">
              <a:buFont typeface="Wingdings" pitchFamily="2" charset="2"/>
              <a:buNone/>
            </a:pPr>
            <a:endParaRPr lang="de-DE" dirty="0"/>
          </a:p>
        </p:txBody>
      </p:sp>
      <p:sp>
        <p:nvSpPr>
          <p:cNvPr id="7" name="Rechteck 6">
            <a:extLst>
              <a:ext uri="{FF2B5EF4-FFF2-40B4-BE49-F238E27FC236}">
                <a16:creationId xmlns:a16="http://schemas.microsoft.com/office/drawing/2014/main" id="{3FDFE7E9-5D31-427E-A105-5B5461A74B00}"/>
              </a:ext>
            </a:extLst>
          </p:cNvPr>
          <p:cNvSpPr/>
          <p:nvPr/>
        </p:nvSpPr>
        <p:spPr>
          <a:xfrm>
            <a:off x="1259632" y="4581128"/>
            <a:ext cx="7344816" cy="504056"/>
          </a:xfrm>
          <a:prstGeom prst="rect">
            <a:avLst/>
          </a:prstGeom>
          <a:solidFill>
            <a:schemeClr val="bg1">
              <a:lumMod val="40000"/>
              <a:lumOff val="60000"/>
            </a:schemeClr>
          </a:solidFill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numCol="2" anchor="t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Nele Schaffarczyk</a:t>
            </a: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endParaRPr lang="de-DE" sz="2200" b="0" kern="0" dirty="0">
              <a:solidFill>
                <a:srgbClr val="00254F"/>
              </a:solidFill>
              <a:latin typeface="Arial"/>
            </a:endParaRPr>
          </a:p>
          <a:p>
            <a:pPr marL="63023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tabLst>
                <a:tab pos="538163" algn="l"/>
              </a:tabLst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Marie Wecker</a:t>
            </a: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endParaRPr lang="de-DE" sz="2200" b="0" kern="0" dirty="0">
              <a:solidFill>
                <a:srgbClr val="00254F"/>
              </a:solidFill>
              <a:latin typeface="Arial"/>
            </a:endParaRPr>
          </a:p>
        </p:txBody>
      </p:sp>
      <p:pic>
        <p:nvPicPr>
          <p:cNvPr id="6" name="Grafik 5">
            <a:extLst>
              <a:ext uri="{FF2B5EF4-FFF2-40B4-BE49-F238E27FC236}">
                <a16:creationId xmlns:a16="http://schemas.microsoft.com/office/drawing/2014/main" id="{3DF9BBE4-E146-4D9C-849F-5EDAEA445AD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7044843" y="1256371"/>
            <a:ext cx="1559605" cy="2228727"/>
          </a:xfrm>
          <a:prstGeom prst="rect">
            <a:avLst/>
          </a:prstGeom>
        </p:spPr>
      </p:pic>
      <p:sp>
        <p:nvSpPr>
          <p:cNvPr id="8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9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19410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dirty="0"/>
              <a:t>Betreuung durch…</a:t>
            </a:r>
          </a:p>
        </p:txBody>
      </p:sp>
      <p:sp>
        <p:nvSpPr>
          <p:cNvPr id="31747" name="Rectangle 3"/>
          <p:cNvSpPr>
            <a:spLocks noGrp="1" noChangeArrowheads="1"/>
          </p:cNvSpPr>
          <p:nvPr>
            <p:ph idx="1"/>
          </p:nvPr>
        </p:nvSpPr>
        <p:spPr>
          <a:xfrm>
            <a:off x="157163" y="1197694"/>
            <a:ext cx="8891587" cy="5327650"/>
          </a:xfrm>
        </p:spPr>
        <p:txBody>
          <a:bodyPr/>
          <a:lstStyle/>
          <a:p>
            <a:pPr marL="1069975" lvl="3" indent="0" eaLnBrk="1" hangingPunct="1">
              <a:buFont typeface="Webdings" pitchFamily="18" charset="2"/>
              <a:buNone/>
            </a:pPr>
            <a:endParaRPr lang="de-DE" sz="2200" b="1" dirty="0"/>
          </a:p>
          <a:p>
            <a:pPr marL="1069975" lvl="3" indent="0" eaLnBrk="1" hangingPunct="1">
              <a:buFont typeface="Webdings" pitchFamily="18" charset="2"/>
              <a:buNone/>
            </a:pPr>
            <a:r>
              <a:rPr lang="de-DE" sz="2200" b="1" dirty="0"/>
              <a:t>Markus </a:t>
            </a:r>
            <a:r>
              <a:rPr lang="de-DE" sz="2200" b="1" dirty="0" err="1"/>
              <a:t>Weißphal</a:t>
            </a:r>
            <a:endParaRPr lang="de-DE" sz="2200" b="1" dirty="0"/>
          </a:p>
          <a:p>
            <a:pPr marL="1412875" lvl="3" indent="-342900"/>
            <a:r>
              <a:rPr lang="de-DE" sz="2200" dirty="0"/>
              <a:t>Tel.: 05251 60 5359 </a:t>
            </a:r>
          </a:p>
          <a:p>
            <a:pPr marL="1412875" lvl="3" indent="-342900"/>
            <a:r>
              <a:rPr lang="de-DE" sz="2200" dirty="0"/>
              <a:t>E-Mail: markus.tim.weissphal@upb.de</a:t>
            </a:r>
          </a:p>
          <a:p>
            <a:pPr marL="1412875" lvl="3" indent="-342900"/>
            <a:r>
              <a:rPr lang="de-DE" sz="2200" dirty="0"/>
              <a:t>Sprechstunde: nach vorheriger Anmeldung </a:t>
            </a:r>
          </a:p>
          <a:p>
            <a:pPr marL="1412875" lvl="3" indent="-342900"/>
            <a:r>
              <a:rPr lang="de-DE" sz="2200" dirty="0"/>
              <a:t>Raum: Q3.337</a:t>
            </a:r>
          </a:p>
          <a:p>
            <a:pPr marL="0" indent="0" eaLnBrk="1" hangingPunct="1"/>
            <a:endParaRPr lang="de-DE" sz="2200" dirty="0"/>
          </a:p>
          <a:p>
            <a:pPr marL="0" indent="0" eaLnBrk="1" hangingPunct="1"/>
            <a:endParaRPr lang="de-DE" sz="2200" dirty="0"/>
          </a:p>
          <a:p>
            <a:pPr marL="0" indent="0" eaLnBrk="1" hangingPunct="1">
              <a:buFont typeface="Wingdings" pitchFamily="2" charset="2"/>
              <a:buNone/>
            </a:pPr>
            <a:r>
              <a:rPr lang="de-DE" sz="2200" dirty="0"/>
              <a:t>	</a:t>
            </a:r>
          </a:p>
        </p:txBody>
      </p:sp>
      <p:sp>
        <p:nvSpPr>
          <p:cNvPr id="6" name="Rechteck 5"/>
          <p:cNvSpPr/>
          <p:nvPr/>
        </p:nvSpPr>
        <p:spPr>
          <a:xfrm>
            <a:off x="1259632" y="4581128"/>
            <a:ext cx="7344816" cy="504056"/>
          </a:xfrm>
          <a:prstGeom prst="rect">
            <a:avLst/>
          </a:prstGeom>
          <a:solidFill>
            <a:schemeClr val="bg1">
              <a:lumMod val="40000"/>
              <a:lumOff val="60000"/>
            </a:schemeClr>
          </a:solidFill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numCol="2" anchor="t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Ines </a:t>
            </a:r>
            <a:r>
              <a:rPr lang="de-DE" sz="2200" b="0" kern="0" dirty="0" err="1">
                <a:solidFill>
                  <a:srgbClr val="00254F"/>
                </a:solidFill>
                <a:latin typeface="Arial"/>
              </a:rPr>
              <a:t>Berschorner</a:t>
            </a:r>
            <a:endParaRPr lang="de-DE" sz="2200" b="0" kern="0" dirty="0">
              <a:solidFill>
                <a:srgbClr val="00254F"/>
              </a:solidFill>
              <a:latin typeface="Arial"/>
            </a:endParaRP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endParaRPr lang="de-DE" sz="2200" b="0" kern="0" dirty="0">
              <a:solidFill>
                <a:srgbClr val="00254F"/>
              </a:solidFill>
              <a:latin typeface="Arial"/>
            </a:endParaRPr>
          </a:p>
          <a:p>
            <a:pPr marL="63023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tabLst>
                <a:tab pos="538163" algn="l"/>
              </a:tabLst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Eike Kniemeyer</a:t>
            </a: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endParaRPr lang="de-DE" sz="2200" b="0" kern="0" dirty="0">
              <a:solidFill>
                <a:srgbClr val="00254F"/>
              </a:solidFill>
              <a:latin typeface="Arial"/>
            </a:endParaRPr>
          </a:p>
        </p:txBody>
      </p:sp>
      <p:pic>
        <p:nvPicPr>
          <p:cNvPr id="2" name="Grafik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08603" y="1017620"/>
            <a:ext cx="1578234" cy="2259744"/>
          </a:xfrm>
          <a:prstGeom prst="rect">
            <a:avLst/>
          </a:prstGeom>
        </p:spPr>
      </p:pic>
      <p:sp>
        <p:nvSpPr>
          <p:cNvPr id="7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763312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/>
              <a:t>Betreuung durch…</a:t>
            </a:r>
          </a:p>
        </p:txBody>
      </p:sp>
      <p:sp>
        <p:nvSpPr>
          <p:cNvPr id="31747" name="Rectangle 3"/>
          <p:cNvSpPr>
            <a:spLocks noGrp="1" noChangeArrowheads="1"/>
          </p:cNvSpPr>
          <p:nvPr>
            <p:ph idx="1"/>
          </p:nvPr>
        </p:nvSpPr>
        <p:spPr>
          <a:xfrm>
            <a:off x="157163" y="1197694"/>
            <a:ext cx="8891587" cy="5327650"/>
          </a:xfrm>
        </p:spPr>
        <p:txBody>
          <a:bodyPr/>
          <a:lstStyle/>
          <a:p>
            <a:pPr marL="1069975" lvl="3" indent="0" eaLnBrk="1" hangingPunct="1">
              <a:buFont typeface="Webdings" pitchFamily="18" charset="2"/>
              <a:buNone/>
            </a:pPr>
            <a:endParaRPr lang="de-DE" sz="2200" b="1" dirty="0"/>
          </a:p>
          <a:p>
            <a:pPr marL="1069975" lvl="3" indent="0" eaLnBrk="1" hangingPunct="1">
              <a:buFont typeface="Webdings" pitchFamily="18" charset="2"/>
              <a:buNone/>
            </a:pPr>
            <a:r>
              <a:rPr lang="de-DE" sz="2200" b="1" dirty="0" err="1"/>
              <a:t>Enja</a:t>
            </a:r>
            <a:r>
              <a:rPr lang="de-DE" sz="2200" b="1" dirty="0"/>
              <a:t> Marie </a:t>
            </a:r>
            <a:r>
              <a:rPr lang="de-DE" sz="2200" b="1" dirty="0" err="1"/>
              <a:t>Herdejürgen</a:t>
            </a:r>
            <a:endParaRPr lang="de-DE" sz="2200" b="1" dirty="0"/>
          </a:p>
          <a:p>
            <a:pPr marL="1412875" lvl="3" indent="-342900"/>
            <a:r>
              <a:rPr lang="de-DE" sz="2200" dirty="0"/>
              <a:t>E-Mail: enja.marie.herdejuergen@upb.de</a:t>
            </a:r>
          </a:p>
          <a:p>
            <a:pPr marL="1412875" lvl="3" indent="-342900"/>
            <a:r>
              <a:rPr lang="de-DE" sz="2200" dirty="0"/>
              <a:t>Sprechstunde: nach vorheriger Anmeldung </a:t>
            </a:r>
          </a:p>
          <a:p>
            <a:pPr marL="1412875" lvl="3" indent="-342900"/>
            <a:r>
              <a:rPr lang="de-DE" sz="2200" dirty="0"/>
              <a:t>Raum: Q3.325</a:t>
            </a:r>
          </a:p>
          <a:p>
            <a:pPr marL="0" indent="0" eaLnBrk="1" hangingPunct="1"/>
            <a:endParaRPr lang="de-DE" sz="2200" dirty="0"/>
          </a:p>
          <a:p>
            <a:pPr marL="0" indent="0" eaLnBrk="1" hangingPunct="1">
              <a:buFont typeface="Wingdings" pitchFamily="2" charset="2"/>
              <a:buNone/>
            </a:pPr>
            <a:r>
              <a:rPr lang="de-DE" sz="2200" dirty="0"/>
              <a:t>	</a:t>
            </a:r>
          </a:p>
        </p:txBody>
      </p:sp>
      <p:sp>
        <p:nvSpPr>
          <p:cNvPr id="7" name="Rechteck 6"/>
          <p:cNvSpPr/>
          <p:nvPr/>
        </p:nvSpPr>
        <p:spPr>
          <a:xfrm>
            <a:off x="1259632" y="4581128"/>
            <a:ext cx="7344816" cy="504056"/>
          </a:xfrm>
          <a:prstGeom prst="rect">
            <a:avLst/>
          </a:prstGeom>
          <a:solidFill>
            <a:schemeClr val="bg1">
              <a:lumMod val="40000"/>
              <a:lumOff val="60000"/>
            </a:schemeClr>
          </a:solidFill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numCol="2" anchor="t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Lea Meyer </a:t>
            </a: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endParaRPr lang="de-DE" sz="2200" b="0" kern="0" dirty="0">
              <a:solidFill>
                <a:srgbClr val="00254F"/>
              </a:solidFill>
              <a:latin typeface="Arial"/>
            </a:endParaRPr>
          </a:p>
          <a:p>
            <a:pPr marL="63023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tabLst>
                <a:tab pos="538163" algn="l"/>
              </a:tabLst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Noelle </a:t>
            </a:r>
            <a:r>
              <a:rPr lang="de-DE" sz="2200" b="0" kern="0" dirty="0" err="1">
                <a:solidFill>
                  <a:srgbClr val="00254F"/>
                </a:solidFill>
                <a:latin typeface="Arial"/>
              </a:rPr>
              <a:t>Schlaefke</a:t>
            </a:r>
            <a:endParaRPr lang="de-DE" sz="2200" b="0" kern="0" dirty="0">
              <a:solidFill>
                <a:srgbClr val="00254F"/>
              </a:solidFill>
              <a:latin typeface="Arial"/>
            </a:endParaRP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endParaRPr lang="de-DE" sz="2200" b="0" kern="0" dirty="0">
              <a:solidFill>
                <a:srgbClr val="00254F"/>
              </a:solidFill>
              <a:latin typeface="Arial"/>
            </a:endParaRPr>
          </a:p>
        </p:txBody>
      </p:sp>
      <p:pic>
        <p:nvPicPr>
          <p:cNvPr id="3" name="Grafik 2" descr="Ein Bild, das Person, Wand, drinnen, Kleidung enthält.&#10;&#10;Automatisch generierte Beschreibung">
            <a:extLst>
              <a:ext uri="{FF2B5EF4-FFF2-40B4-BE49-F238E27FC236}">
                <a16:creationId xmlns:a16="http://schemas.microsoft.com/office/drawing/2014/main" id="{226F162A-27EE-45CB-8972-F729CC2E35B3}"/>
              </a:ext>
            </a:extLst>
          </p:cNvPr>
          <p:cNvPicPr>
            <a:picLocks noChangeAspect="1"/>
          </p:cNvPicPr>
          <p:nvPr/>
        </p:nvPicPr>
        <p:blipFill>
          <a:blip r:embed="rId3">
            <a:grayscl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70651" y="1197693"/>
            <a:ext cx="1673787" cy="2391895"/>
          </a:xfrm>
          <a:prstGeom prst="rect">
            <a:avLst/>
          </a:prstGeom>
        </p:spPr>
      </p:pic>
      <p:sp>
        <p:nvSpPr>
          <p:cNvPr id="8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9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083187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/>
              <a:t>Betreuung durch…</a:t>
            </a:r>
          </a:p>
        </p:txBody>
      </p:sp>
      <p:sp>
        <p:nvSpPr>
          <p:cNvPr id="31747" name="Rectangle 3"/>
          <p:cNvSpPr>
            <a:spLocks noGrp="1" noChangeArrowheads="1"/>
          </p:cNvSpPr>
          <p:nvPr>
            <p:ph idx="1"/>
          </p:nvPr>
        </p:nvSpPr>
        <p:spPr>
          <a:xfrm>
            <a:off x="157163" y="1197694"/>
            <a:ext cx="8891587" cy="5327650"/>
          </a:xfrm>
        </p:spPr>
        <p:txBody>
          <a:bodyPr/>
          <a:lstStyle/>
          <a:p>
            <a:pPr marL="1069975" lvl="3" indent="0" eaLnBrk="1" hangingPunct="1">
              <a:buFont typeface="Webdings" pitchFamily="18" charset="2"/>
              <a:buNone/>
            </a:pPr>
            <a:endParaRPr lang="de-DE" sz="2200" b="1" dirty="0"/>
          </a:p>
          <a:p>
            <a:pPr marL="1069975" lvl="3" indent="0" eaLnBrk="1" hangingPunct="1">
              <a:buFont typeface="Webdings" pitchFamily="18" charset="2"/>
              <a:buNone/>
            </a:pPr>
            <a:r>
              <a:rPr lang="de-DE" sz="2200" b="1" dirty="0" err="1"/>
              <a:t>Talea</a:t>
            </a:r>
            <a:r>
              <a:rPr lang="de-DE" sz="2200" b="1" dirty="0"/>
              <a:t> Hellweg</a:t>
            </a:r>
          </a:p>
          <a:p>
            <a:pPr marL="1412875" lvl="3" indent="-342900"/>
            <a:r>
              <a:rPr lang="de-DE" sz="2200" dirty="0"/>
              <a:t>Tel.: 05251 60 3109</a:t>
            </a:r>
          </a:p>
          <a:p>
            <a:pPr marL="1412875" lvl="3" indent="-342900"/>
            <a:r>
              <a:rPr lang="de-DE" sz="2200" dirty="0"/>
              <a:t>E-Mail: talea.davina.hellweg@upb.de</a:t>
            </a:r>
          </a:p>
          <a:p>
            <a:pPr marL="1412875" lvl="3" indent="-342900"/>
            <a:r>
              <a:rPr lang="de-DE" sz="2200" dirty="0"/>
              <a:t>Sprechstunde: nach vorheriger Anmeldung </a:t>
            </a:r>
          </a:p>
          <a:p>
            <a:pPr marL="1412875" lvl="3" indent="-342900"/>
            <a:r>
              <a:rPr lang="de-DE" sz="2200" dirty="0"/>
              <a:t>Raum: Q3.334</a:t>
            </a:r>
          </a:p>
          <a:p>
            <a:pPr marL="0" indent="0" eaLnBrk="1" hangingPunct="1"/>
            <a:endParaRPr lang="de-DE" sz="2200" dirty="0"/>
          </a:p>
          <a:p>
            <a:pPr marL="0" indent="0" eaLnBrk="1" hangingPunct="1">
              <a:buFont typeface="Wingdings" pitchFamily="2" charset="2"/>
              <a:buNone/>
            </a:pPr>
            <a:r>
              <a:rPr lang="de-DE" sz="2200" dirty="0"/>
              <a:t>	</a:t>
            </a:r>
          </a:p>
        </p:txBody>
      </p:sp>
      <p:sp>
        <p:nvSpPr>
          <p:cNvPr id="7" name="Rechteck 6"/>
          <p:cNvSpPr/>
          <p:nvPr/>
        </p:nvSpPr>
        <p:spPr>
          <a:xfrm>
            <a:off x="1259632" y="4581128"/>
            <a:ext cx="7344816" cy="504056"/>
          </a:xfrm>
          <a:prstGeom prst="rect">
            <a:avLst/>
          </a:prstGeom>
          <a:solidFill>
            <a:schemeClr val="bg1">
              <a:lumMod val="40000"/>
              <a:lumOff val="60000"/>
            </a:schemeClr>
          </a:solidFill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numCol="2" anchor="t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Lena Cordula Maria </a:t>
            </a:r>
            <a:r>
              <a:rPr lang="de-DE" sz="2200" b="0" kern="0" dirty="0" err="1">
                <a:solidFill>
                  <a:srgbClr val="00254F"/>
                </a:solidFill>
                <a:latin typeface="Arial"/>
              </a:rPr>
              <a:t>Riek</a:t>
            </a:r>
            <a:endParaRPr lang="de-DE" sz="2200" b="0" kern="0" dirty="0">
              <a:solidFill>
                <a:srgbClr val="00254F"/>
              </a:solidFill>
              <a:latin typeface="Arial"/>
            </a:endParaRP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endParaRPr lang="de-DE" sz="2200" b="0" kern="0" dirty="0">
              <a:solidFill>
                <a:srgbClr val="00254F"/>
              </a:solidFill>
              <a:latin typeface="Arial"/>
            </a:endParaRPr>
          </a:p>
        </p:txBody>
      </p:sp>
      <p:pic>
        <p:nvPicPr>
          <p:cNvPr id="3" name="Grafik 2" descr="Ein Bild, das Person, Wand enthält.&#10;&#10;Automatisch generierte Beschreibung">
            <a:extLst>
              <a:ext uri="{FF2B5EF4-FFF2-40B4-BE49-F238E27FC236}">
                <a16:creationId xmlns:a16="http://schemas.microsoft.com/office/drawing/2014/main" id="{1A3FFA37-0F6C-40F0-972A-AFAF16656729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grayscl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6229" y="1043769"/>
            <a:ext cx="1537833" cy="2197612"/>
          </a:xfrm>
          <a:prstGeom prst="rect">
            <a:avLst/>
          </a:prstGeom>
        </p:spPr>
      </p:pic>
      <p:sp>
        <p:nvSpPr>
          <p:cNvPr id="6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114955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/>
              <a:t>Betreuung durch…</a:t>
            </a:r>
          </a:p>
        </p:txBody>
      </p:sp>
      <p:sp>
        <p:nvSpPr>
          <p:cNvPr id="31747" name="Rectangle 3"/>
          <p:cNvSpPr>
            <a:spLocks noGrp="1" noChangeArrowheads="1"/>
          </p:cNvSpPr>
          <p:nvPr>
            <p:ph idx="1"/>
          </p:nvPr>
        </p:nvSpPr>
        <p:spPr>
          <a:xfrm>
            <a:off x="157163" y="1197694"/>
            <a:ext cx="8891587" cy="5327650"/>
          </a:xfrm>
        </p:spPr>
        <p:txBody>
          <a:bodyPr/>
          <a:lstStyle/>
          <a:p>
            <a:pPr marL="1069975" lvl="3" indent="0" eaLnBrk="1" hangingPunct="1">
              <a:buFont typeface="Webdings" pitchFamily="18" charset="2"/>
              <a:buNone/>
            </a:pPr>
            <a:endParaRPr lang="de-DE" sz="2200" b="1" dirty="0"/>
          </a:p>
          <a:p>
            <a:pPr marL="1069975" lvl="3" indent="0" eaLnBrk="1" hangingPunct="1">
              <a:buFont typeface="Webdings" pitchFamily="18" charset="2"/>
              <a:buNone/>
            </a:pPr>
            <a:r>
              <a:rPr lang="de-DE" sz="2200" b="1" dirty="0"/>
              <a:t>Luc </a:t>
            </a:r>
            <a:r>
              <a:rPr lang="de-DE" sz="2200" b="1" dirty="0" err="1"/>
              <a:t>Sandfort</a:t>
            </a:r>
            <a:endParaRPr lang="de-DE" sz="2200" b="1" dirty="0"/>
          </a:p>
          <a:p>
            <a:pPr marL="1412875" lvl="3" indent="-342900"/>
            <a:r>
              <a:rPr lang="de-DE" sz="2200" dirty="0"/>
              <a:t>Tel.: 05251 60 5387 </a:t>
            </a:r>
          </a:p>
          <a:p>
            <a:pPr marL="1412875" lvl="3" indent="-342900"/>
            <a:r>
              <a:rPr lang="de-DE" sz="2200" dirty="0"/>
              <a:t>E-Mail: luc.sandfort@upb.de</a:t>
            </a:r>
          </a:p>
          <a:p>
            <a:pPr marL="1412875" lvl="3" indent="-342900"/>
            <a:r>
              <a:rPr lang="de-DE" sz="2200" dirty="0"/>
              <a:t>Sprechstunde: nach vorheriger Anmeldung </a:t>
            </a:r>
          </a:p>
          <a:p>
            <a:pPr marL="1412875" lvl="3" indent="-342900"/>
            <a:r>
              <a:rPr lang="de-DE" sz="2200" dirty="0"/>
              <a:t>Raum: Q3.334</a:t>
            </a:r>
          </a:p>
          <a:p>
            <a:pPr marL="0" indent="0" eaLnBrk="1" hangingPunct="1"/>
            <a:endParaRPr lang="de-DE" sz="2200" dirty="0"/>
          </a:p>
          <a:p>
            <a:pPr marL="0" indent="0" eaLnBrk="1" hangingPunct="1">
              <a:buFont typeface="Wingdings" pitchFamily="2" charset="2"/>
              <a:buNone/>
            </a:pPr>
            <a:r>
              <a:rPr lang="de-DE" sz="2200" dirty="0"/>
              <a:t>	</a:t>
            </a:r>
          </a:p>
        </p:txBody>
      </p:sp>
      <p:sp>
        <p:nvSpPr>
          <p:cNvPr id="7" name="Rechteck 6"/>
          <p:cNvSpPr/>
          <p:nvPr/>
        </p:nvSpPr>
        <p:spPr>
          <a:xfrm>
            <a:off x="1259632" y="4581128"/>
            <a:ext cx="7344816" cy="504056"/>
          </a:xfrm>
          <a:prstGeom prst="rect">
            <a:avLst/>
          </a:prstGeom>
          <a:solidFill>
            <a:schemeClr val="bg1">
              <a:lumMod val="40000"/>
              <a:lumOff val="60000"/>
            </a:schemeClr>
          </a:solidFill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numCol="2" anchor="t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Anna-Lena </a:t>
            </a:r>
            <a:r>
              <a:rPr lang="de-DE" sz="2200" b="0" kern="0" dirty="0" err="1">
                <a:solidFill>
                  <a:srgbClr val="00254F"/>
                </a:solidFill>
                <a:latin typeface="Arial"/>
              </a:rPr>
              <a:t>Schorpp</a:t>
            </a:r>
            <a:endParaRPr lang="de-DE" sz="2200" b="0" kern="0" dirty="0">
              <a:solidFill>
                <a:srgbClr val="00254F"/>
              </a:solidFill>
              <a:latin typeface="Arial"/>
            </a:endParaRPr>
          </a:p>
          <a:p>
            <a:pPr algn="l" fontAlgn="auto">
              <a:spcBef>
                <a:spcPts val="0"/>
              </a:spcBef>
              <a:spcAft>
                <a:spcPts val="0"/>
              </a:spcAft>
              <a:defRPr/>
            </a:pPr>
            <a:endParaRPr lang="de-DE" sz="2200" b="0" kern="0" dirty="0">
              <a:solidFill>
                <a:srgbClr val="00254F"/>
              </a:solidFill>
              <a:latin typeface="Arial"/>
            </a:endParaRPr>
          </a:p>
          <a:p>
            <a:pPr marL="63023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tabLst>
                <a:tab pos="538163" algn="l"/>
              </a:tabLst>
              <a:defRPr/>
            </a:pPr>
            <a:r>
              <a:rPr lang="de-DE" sz="2200" b="0" kern="0" dirty="0">
                <a:solidFill>
                  <a:srgbClr val="00254F"/>
                </a:solidFill>
                <a:latin typeface="Arial"/>
              </a:rPr>
              <a:t>Lisa-Marie Roloff</a:t>
            </a: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endParaRPr lang="de-DE" sz="2200" b="0" kern="0" dirty="0">
              <a:solidFill>
                <a:srgbClr val="00254F"/>
              </a:solidFill>
              <a:latin typeface="Arial"/>
            </a:endParaRPr>
          </a:p>
        </p:txBody>
      </p:sp>
      <p:pic>
        <p:nvPicPr>
          <p:cNvPr id="5" name="Grafik 4" descr="Ein Bild, das Person enthält.&#10;&#10;Automatisch generierte Beschreibung">
            <a:extLst>
              <a:ext uri="{FF2B5EF4-FFF2-40B4-BE49-F238E27FC236}">
                <a16:creationId xmlns:a16="http://schemas.microsoft.com/office/drawing/2014/main" id="{5153C427-F111-4A20-AD8B-A9587B306251}"/>
              </a:ext>
            </a:extLst>
          </p:cNvPr>
          <p:cNvPicPr>
            <a:picLocks noChangeAspect="1"/>
          </p:cNvPicPr>
          <p:nvPr/>
        </p:nvPicPr>
        <p:blipFill>
          <a:blip r:embed="rId3">
            <a:grayscl/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colorTemperature colorTemp="15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36296" y="1124744"/>
            <a:ext cx="1476191" cy="2109524"/>
          </a:xfrm>
          <a:prstGeom prst="rect">
            <a:avLst/>
          </a:prstGeom>
        </p:spPr>
      </p:pic>
      <p:sp>
        <p:nvSpPr>
          <p:cNvPr id="6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949010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dirty="0"/>
              <a:t>Was verbinden </a:t>
            </a:r>
            <a:r>
              <a:rPr lang="de-DE"/>
              <a:t>Sie mit wissenschaftlichem Arbeiten? </a:t>
            </a:r>
            <a:endParaRPr lang="en-US" dirty="0"/>
          </a:p>
        </p:txBody>
      </p:sp>
      <p:sp>
        <p:nvSpPr>
          <p:cNvPr id="3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401099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Agenda: Wissenschaftliches Arbeiten</a:t>
            </a:r>
          </a:p>
        </p:txBody>
      </p:sp>
      <p:sp>
        <p:nvSpPr>
          <p:cNvPr id="36868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340768"/>
            <a:ext cx="8229600" cy="5112568"/>
          </a:xfrm>
        </p:spPr>
        <p:txBody>
          <a:bodyPr/>
          <a:lstStyle/>
          <a:p>
            <a:pPr marL="88900" indent="4763" eaLnBrk="1" hangingPunct="1"/>
            <a:endParaRPr lang="de-DE" sz="2100" b="1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sz="2100" b="1" dirty="0"/>
              <a:t>Einführung in wissenschaftliches Arbeiten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Literatur finden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Die Arbeit strukturieren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Wissenschaftlich schreiben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Formale Kriterien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</p:txBody>
      </p:sp>
      <p:sp>
        <p:nvSpPr>
          <p:cNvPr id="4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203359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b="0" dirty="0"/>
              <a:t>Wissenschaftliches Arbeiten</a:t>
            </a:r>
            <a:br>
              <a:rPr lang="de-DE" b="0" dirty="0"/>
            </a:br>
            <a:r>
              <a:rPr lang="de-DE" dirty="0"/>
              <a:t>Qualität</a:t>
            </a:r>
          </a:p>
        </p:txBody>
      </p:sp>
      <p:graphicFrame>
        <p:nvGraphicFramePr>
          <p:cNvPr id="6" name="Inhaltsplatzhalter 5"/>
          <p:cNvGraphicFramePr>
            <a:graphicFrameLocks noGrp="1"/>
          </p:cNvGraphicFramePr>
          <p:nvPr>
            <p:ph idx="1"/>
          </p:nvPr>
        </p:nvGraphicFramePr>
        <p:xfrm>
          <a:off x="611560" y="2708920"/>
          <a:ext cx="8343485" cy="661204"/>
        </p:xfrm>
        <a:graphic>
          <a:graphicData uri="http://schemas.openxmlformats.org/drawingml/2006/table">
            <a:tbl>
              <a:tblPr firstRow="1" bandRow="1">
                <a:tableStyleId>{D27102A9-8310-4765-A935-A1911B00CA55}</a:tableStyleId>
              </a:tblPr>
              <a:tblGrid>
                <a:gridCol w="1976089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195654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083509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2088233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661204">
                <a:tc>
                  <a:txBody>
                    <a:bodyPr/>
                    <a:lstStyle/>
                    <a:p>
                      <a:r>
                        <a:rPr lang="de-DE" sz="1400" dirty="0">
                          <a:latin typeface="Arial Narrow" panose="020B0606020202030204" pitchFamily="34" charset="0"/>
                        </a:rPr>
                        <a:t>Junior</a:t>
                      </a:r>
                      <a:r>
                        <a:rPr lang="de-DE" sz="1400" baseline="0" dirty="0">
                          <a:latin typeface="Arial Narrow" panose="020B0606020202030204" pitchFamily="34" charset="0"/>
                        </a:rPr>
                        <a:t> Management Science (JUMS)</a:t>
                      </a:r>
                      <a:endParaRPr lang="de-DE" sz="1400" dirty="0">
                        <a:latin typeface="Arial Narrow" panose="020B060602020203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400" dirty="0">
                          <a:latin typeface="Arial Narrow" panose="020B0606020202030204" pitchFamily="34" charset="0"/>
                        </a:rPr>
                        <a:t>German</a:t>
                      </a:r>
                      <a:r>
                        <a:rPr lang="de-DE" sz="1400" baseline="0" dirty="0">
                          <a:latin typeface="Arial Narrow" panose="020B0606020202030204" pitchFamily="34" charset="0"/>
                        </a:rPr>
                        <a:t> Journal </a:t>
                      </a:r>
                      <a:r>
                        <a:rPr lang="de-DE" sz="1400" baseline="0" dirty="0" err="1">
                          <a:latin typeface="Arial Narrow" panose="020B0606020202030204" pitchFamily="34" charset="0"/>
                        </a:rPr>
                        <a:t>of</a:t>
                      </a:r>
                      <a:r>
                        <a:rPr lang="de-DE" sz="1400" baseline="0" dirty="0">
                          <a:latin typeface="Arial Narrow" panose="020B0606020202030204" pitchFamily="34" charset="0"/>
                        </a:rPr>
                        <a:t> HRM</a:t>
                      </a:r>
                      <a:endParaRPr lang="de-DE" sz="1400" dirty="0">
                        <a:latin typeface="Arial Narrow" panose="020B060602020203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400" dirty="0" err="1">
                          <a:latin typeface="Arial Narrow" panose="020B0606020202030204" pitchFamily="34" charset="0"/>
                        </a:rPr>
                        <a:t>PERSONALquarterly</a:t>
                      </a:r>
                      <a:endParaRPr lang="de-DE" sz="1400" dirty="0">
                        <a:latin typeface="Arial Narrow" panose="020B060602020203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400" dirty="0">
                          <a:latin typeface="Arial Narrow" panose="020B0606020202030204" pitchFamily="34" charset="0"/>
                        </a:rPr>
                        <a:t>Personalwirtschaft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sp>
        <p:nvSpPr>
          <p:cNvPr id="4" name="Rechteck 3"/>
          <p:cNvSpPr/>
          <p:nvPr/>
        </p:nvSpPr>
        <p:spPr bwMode="auto">
          <a:xfrm>
            <a:off x="539552" y="1712141"/>
            <a:ext cx="8064896" cy="72008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  <a:ln w="19050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r>
              <a:rPr lang="de-DE" sz="2000" kern="0" dirty="0">
                <a:solidFill>
                  <a:schemeClr val="tx1"/>
                </a:solidFill>
                <a:latin typeface="Arial"/>
              </a:rPr>
              <a:t>Veröffentlichung sehr guter Abschlussarbeitsergebnisse</a:t>
            </a:r>
          </a:p>
        </p:txBody>
      </p:sp>
      <p:pic>
        <p:nvPicPr>
          <p:cNvPr id="7" name="Grafik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37893" y="3644677"/>
            <a:ext cx="1931863" cy="1831692"/>
          </a:xfrm>
          <a:prstGeom prst="rect">
            <a:avLst/>
          </a:prstGeom>
        </p:spPr>
      </p:pic>
      <p:pic>
        <p:nvPicPr>
          <p:cNvPr id="8" name="Grafik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699792" y="3501008"/>
            <a:ext cx="1704975" cy="2209800"/>
          </a:xfrm>
          <a:prstGeom prst="rect">
            <a:avLst/>
          </a:prstGeom>
        </p:spPr>
      </p:pic>
      <p:pic>
        <p:nvPicPr>
          <p:cNvPr id="9" name="Grafik 8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860032" y="3507917"/>
            <a:ext cx="1490014" cy="1975361"/>
          </a:xfrm>
          <a:prstGeom prst="rect">
            <a:avLst/>
          </a:prstGeom>
        </p:spPr>
      </p:pic>
      <p:pic>
        <p:nvPicPr>
          <p:cNvPr id="10" name="Grafik 9"/>
          <p:cNvPicPr>
            <a:picLocks noChangeAspect="1"/>
          </p:cNvPicPr>
          <p:nvPr/>
        </p:nvPicPr>
        <p:blipFill rotWithShape="1">
          <a:blip r:embed="rId6"/>
          <a:srcRect l="3165" t="1926" r="1"/>
          <a:stretch/>
        </p:blipFill>
        <p:spPr>
          <a:xfrm>
            <a:off x="7020272" y="3463375"/>
            <a:ext cx="1482935" cy="1968841"/>
          </a:xfrm>
          <a:prstGeom prst="rect">
            <a:avLst/>
          </a:prstGeom>
        </p:spPr>
      </p:pic>
      <p:sp>
        <p:nvSpPr>
          <p:cNvPr id="11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2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183711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Worum geht es beim wissenschaftlichen Arbeiten?</a:t>
            </a:r>
            <a:endParaRPr lang="en-US" sz="3400" dirty="0"/>
          </a:p>
        </p:txBody>
      </p:sp>
      <p:sp>
        <p:nvSpPr>
          <p:cNvPr id="7" name="Inhaltsplatzhalter 2"/>
          <p:cNvSpPr>
            <a:spLocks noGrp="1"/>
          </p:cNvSpPr>
          <p:nvPr>
            <p:ph idx="1"/>
          </p:nvPr>
        </p:nvSpPr>
        <p:spPr>
          <a:xfrm>
            <a:off x="709027" y="3048000"/>
            <a:ext cx="8183453" cy="2952328"/>
          </a:xfrm>
        </p:spPr>
        <p:txBody>
          <a:bodyPr>
            <a:noAutofit/>
          </a:bodyPr>
          <a:lstStyle/>
          <a:p>
            <a:pPr marL="0" lvl="0" indent="0">
              <a:spcBef>
                <a:spcPts val="500"/>
              </a:spcBef>
              <a:spcAft>
                <a:spcPts val="2400"/>
              </a:spcAft>
              <a:buNone/>
            </a:pPr>
            <a:r>
              <a:rPr lang="de-DE" sz="1800" dirty="0">
                <a:solidFill>
                  <a:schemeClr val="tx1"/>
                </a:solidFill>
              </a:rPr>
              <a:t>Ihr Beitrag sollte</a:t>
            </a:r>
          </a:p>
          <a:p>
            <a:pPr>
              <a:spcBef>
                <a:spcPts val="500"/>
              </a:spcBef>
              <a:spcAft>
                <a:spcPts val="1200"/>
              </a:spcAft>
              <a:buFont typeface="Webdings" pitchFamily="18" charset="2"/>
              <a:buChar char="4"/>
            </a:pPr>
            <a:r>
              <a:rPr lang="de-DE" sz="1800" dirty="0">
                <a:solidFill>
                  <a:schemeClr val="tx1"/>
                </a:solidFill>
              </a:rPr>
              <a:t> eine konkrete Fragestellung beantworten</a:t>
            </a:r>
          </a:p>
          <a:p>
            <a:pPr>
              <a:spcAft>
                <a:spcPts val="1200"/>
              </a:spcAft>
              <a:buFont typeface="Webdings" pitchFamily="18" charset="2"/>
              <a:buChar char="4"/>
            </a:pPr>
            <a:r>
              <a:rPr lang="de-DE" sz="1800" dirty="0">
                <a:solidFill>
                  <a:schemeClr val="tx1"/>
                </a:solidFill>
              </a:rPr>
              <a:t> vorhandenes Wissen zu diesem Thema aufgreifen</a:t>
            </a:r>
          </a:p>
          <a:p>
            <a:pPr>
              <a:spcAft>
                <a:spcPts val="1200"/>
              </a:spcAft>
              <a:buFont typeface="Webdings" pitchFamily="18" charset="2"/>
              <a:buChar char="4"/>
            </a:pPr>
            <a:r>
              <a:rPr lang="de-DE" sz="1800" dirty="0">
                <a:solidFill>
                  <a:schemeClr val="tx1"/>
                </a:solidFill>
              </a:rPr>
              <a:t> klar strukturiert und systematisch sein</a:t>
            </a:r>
          </a:p>
          <a:p>
            <a:pPr>
              <a:spcAft>
                <a:spcPts val="1200"/>
              </a:spcAft>
              <a:buFont typeface="Webdings" pitchFamily="18" charset="2"/>
              <a:buChar char="4"/>
            </a:pPr>
            <a:r>
              <a:rPr lang="de-DE" sz="1800" dirty="0">
                <a:solidFill>
                  <a:schemeClr val="tx1"/>
                </a:solidFill>
              </a:rPr>
              <a:t> fundierte Argumente und überzeugende Erklärungen liefern</a:t>
            </a:r>
          </a:p>
          <a:p>
            <a:pPr>
              <a:spcAft>
                <a:spcPts val="1200"/>
              </a:spcAft>
              <a:buFont typeface="Webdings" pitchFamily="18" charset="2"/>
              <a:buChar char="4"/>
            </a:pPr>
            <a:r>
              <a:rPr lang="de-DE" sz="1800" dirty="0">
                <a:solidFill>
                  <a:schemeClr val="tx1"/>
                </a:solidFill>
              </a:rPr>
              <a:t> die formalen Kriterien und Standards einhalten</a:t>
            </a:r>
          </a:p>
        </p:txBody>
      </p:sp>
      <p:sp>
        <p:nvSpPr>
          <p:cNvPr id="8" name="Textfeld 7"/>
          <p:cNvSpPr txBox="1"/>
          <p:nvPr/>
        </p:nvSpPr>
        <p:spPr>
          <a:xfrm>
            <a:off x="709027" y="1294021"/>
            <a:ext cx="5328592" cy="152657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57188" lvl="0" indent="-357188" algn="l" eaLnBrk="0" hangingPunct="0">
              <a:spcBef>
                <a:spcPct val="0"/>
              </a:spcBef>
              <a:spcAft>
                <a:spcPct val="20000"/>
              </a:spcAft>
            </a:pPr>
            <a:r>
              <a:rPr lang="de-DE" sz="2000" b="1" kern="0" dirty="0">
                <a:solidFill>
                  <a:schemeClr val="tx1"/>
                </a:solidFill>
                <a:latin typeface="Arial"/>
              </a:rPr>
              <a:t>Wissenschaft ist Konversation. </a:t>
            </a:r>
          </a:p>
          <a:p>
            <a:pPr lvl="0" algn="l" eaLnBrk="0" hangingPunct="0">
              <a:spcBef>
                <a:spcPct val="0"/>
              </a:spcBef>
              <a:spcAft>
                <a:spcPct val="20000"/>
              </a:spcAft>
            </a:pPr>
            <a:r>
              <a:rPr lang="de-DE" sz="1600" b="0" kern="0" dirty="0">
                <a:solidFill>
                  <a:schemeClr val="tx1"/>
                </a:solidFill>
                <a:latin typeface="Arial"/>
              </a:rPr>
              <a:t>(Huff 1999, S. 3)</a:t>
            </a:r>
          </a:p>
          <a:p>
            <a:pPr lvl="0" algn="l" eaLnBrk="0" hangingPunct="0">
              <a:spcBef>
                <a:spcPts val="1200"/>
              </a:spcBef>
              <a:spcAft>
                <a:spcPts val="2400"/>
              </a:spcAft>
            </a:pPr>
            <a:r>
              <a:rPr lang="de-DE" sz="2000" b="0" kern="0" dirty="0">
                <a:solidFill>
                  <a:schemeClr val="tx1"/>
                </a:solidFill>
                <a:latin typeface="Arial"/>
              </a:rPr>
              <a:t>Mit Ihrer Abschlussarbeit leisten Sie einen Beitrag zu einem Fachgespräch.</a:t>
            </a:r>
          </a:p>
        </p:txBody>
      </p:sp>
      <p:pic>
        <p:nvPicPr>
          <p:cNvPr id="9" name="Picture 9" descr="C:\Dokumente und Einstellungen\aiseke\Eigene Dateien\Eigene Bilder\Microsoft Clip Organizer\MP900422116[1]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084168" y="1294021"/>
            <a:ext cx="2555776" cy="1846947"/>
          </a:xfrm>
          <a:prstGeom prst="rect">
            <a:avLst/>
          </a:prstGeom>
          <a:noFill/>
        </p:spPr>
      </p:pic>
      <p:sp>
        <p:nvSpPr>
          <p:cNvPr id="6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733879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b="0" dirty="0"/>
              <a:t>Wissenschaftliches Arbeiten</a:t>
            </a:r>
            <a:br>
              <a:rPr lang="de-DE" b="0" dirty="0"/>
            </a:br>
            <a:r>
              <a:rPr lang="de-DE" dirty="0"/>
              <a:t>Die „richtige“ Frage stellen</a:t>
            </a:r>
          </a:p>
        </p:txBody>
      </p:sp>
      <p:grpSp>
        <p:nvGrpSpPr>
          <p:cNvPr id="13" name="Gruppieren 12"/>
          <p:cNvGrpSpPr/>
          <p:nvPr/>
        </p:nvGrpSpPr>
        <p:grpSpPr>
          <a:xfrm>
            <a:off x="3275856" y="2708920"/>
            <a:ext cx="5440660" cy="3644254"/>
            <a:chOff x="3275856" y="2708920"/>
            <a:chExt cx="5440660" cy="3644254"/>
          </a:xfrm>
        </p:grpSpPr>
        <p:sp>
          <p:nvSpPr>
            <p:cNvPr id="44036" name="Oval 3"/>
            <p:cNvSpPr>
              <a:spLocks noChangeArrowheads="1"/>
            </p:cNvSpPr>
            <p:nvPr/>
          </p:nvSpPr>
          <p:spPr bwMode="auto">
            <a:xfrm>
              <a:off x="3275856" y="2708920"/>
              <a:ext cx="3955355" cy="3644254"/>
            </a:xfrm>
            <a:prstGeom prst="ellipse">
              <a:avLst/>
            </a:prstGeom>
            <a:solidFill>
              <a:schemeClr val="bg1">
                <a:lumMod val="40000"/>
                <a:lumOff val="60000"/>
              </a:schemeClr>
            </a:solidFill>
            <a:ln w="25400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 sz="1800">
                <a:solidFill>
                  <a:schemeClr val="tx1"/>
                </a:solidFill>
              </a:endParaRPr>
            </a:p>
          </p:txBody>
        </p:sp>
        <p:sp>
          <p:nvSpPr>
            <p:cNvPr id="44037" name="Oval 4"/>
            <p:cNvSpPr>
              <a:spLocks noChangeArrowheads="1"/>
            </p:cNvSpPr>
            <p:nvPr/>
          </p:nvSpPr>
          <p:spPr bwMode="auto">
            <a:xfrm>
              <a:off x="4749466" y="3525224"/>
              <a:ext cx="2217432" cy="2226283"/>
            </a:xfrm>
            <a:prstGeom prst="ellipse">
              <a:avLst/>
            </a:prstGeom>
            <a:solidFill>
              <a:schemeClr val="bg2">
                <a:lumMod val="60000"/>
                <a:lumOff val="40000"/>
              </a:schemeClr>
            </a:solidFill>
            <a:ln w="25400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 sz="1800">
                <a:solidFill>
                  <a:schemeClr val="tx1"/>
                </a:solidFill>
              </a:endParaRPr>
            </a:p>
          </p:txBody>
        </p:sp>
        <p:sp>
          <p:nvSpPr>
            <p:cNvPr id="44038" name="Oval 5"/>
            <p:cNvSpPr>
              <a:spLocks noChangeArrowheads="1"/>
            </p:cNvSpPr>
            <p:nvPr/>
          </p:nvSpPr>
          <p:spPr bwMode="auto">
            <a:xfrm>
              <a:off x="6329503" y="4975162"/>
              <a:ext cx="265483" cy="259162"/>
            </a:xfrm>
            <a:prstGeom prst="ellipse">
              <a:avLst/>
            </a:prstGeom>
            <a:solidFill>
              <a:schemeClr val="accent1"/>
            </a:solidFill>
            <a:ln w="38100" algn="ctr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 sz="1800">
                <a:solidFill>
                  <a:schemeClr val="tx1"/>
                </a:solidFill>
              </a:endParaRPr>
            </a:p>
          </p:txBody>
        </p:sp>
        <p:sp>
          <p:nvSpPr>
            <p:cNvPr id="44039" name="Text Box 6"/>
            <p:cNvSpPr txBox="1">
              <a:spLocks noChangeArrowheads="1"/>
            </p:cNvSpPr>
            <p:nvPr/>
          </p:nvSpPr>
          <p:spPr bwMode="auto">
            <a:xfrm>
              <a:off x="3411522" y="3680492"/>
              <a:ext cx="1520518" cy="598989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</p:spPr>
          <p:txBody>
            <a:bodyPr wrap="square" anchorCtr="1">
              <a:spAutoFit/>
            </a:bodyPr>
            <a:lstStyle/>
            <a:p>
              <a:r>
                <a:rPr lang="de-DE" sz="1800" b="0">
                  <a:solidFill>
                    <a:schemeClr val="tx1"/>
                  </a:solidFill>
                </a:rPr>
                <a:t>Forschungs-gebiet</a:t>
              </a:r>
            </a:p>
          </p:txBody>
        </p:sp>
        <p:sp>
          <p:nvSpPr>
            <p:cNvPr id="44040" name="Text Box 7"/>
            <p:cNvSpPr txBox="1">
              <a:spLocks noChangeArrowheads="1"/>
            </p:cNvSpPr>
            <p:nvPr/>
          </p:nvSpPr>
          <p:spPr bwMode="auto">
            <a:xfrm>
              <a:off x="4843029" y="4613247"/>
              <a:ext cx="1432676" cy="646331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</p:spPr>
          <p:txBody>
            <a:bodyPr anchorCtr="1">
              <a:spAutoFit/>
            </a:bodyPr>
            <a:lstStyle/>
            <a:p>
              <a:r>
                <a:rPr lang="de-DE" sz="1800" b="0" dirty="0">
                  <a:solidFill>
                    <a:schemeClr val="tx1"/>
                  </a:solidFill>
                </a:rPr>
                <a:t>Themen-gebiet</a:t>
              </a:r>
            </a:p>
          </p:txBody>
        </p:sp>
        <p:sp>
          <p:nvSpPr>
            <p:cNvPr id="44041" name="Text Box 8"/>
            <p:cNvSpPr txBox="1">
              <a:spLocks noChangeArrowheads="1"/>
            </p:cNvSpPr>
            <p:nvPr/>
          </p:nvSpPr>
          <p:spPr bwMode="auto">
            <a:xfrm>
              <a:off x="7283841" y="5544863"/>
              <a:ext cx="1432675" cy="369332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</p:spPr>
          <p:txBody>
            <a:bodyPr anchorCtr="1">
              <a:spAutoFit/>
            </a:bodyPr>
            <a:lstStyle/>
            <a:p>
              <a:r>
                <a:rPr lang="de-DE" sz="1800" dirty="0">
                  <a:solidFill>
                    <a:schemeClr val="tx1"/>
                  </a:solidFill>
                </a:rPr>
                <a:t>Thema</a:t>
              </a:r>
            </a:p>
          </p:txBody>
        </p:sp>
        <p:sp>
          <p:nvSpPr>
            <p:cNvPr id="44042" name="Line 9"/>
            <p:cNvSpPr>
              <a:spLocks noChangeShapeType="1"/>
            </p:cNvSpPr>
            <p:nvPr/>
          </p:nvSpPr>
          <p:spPr bwMode="auto">
            <a:xfrm>
              <a:off x="6541188" y="5181807"/>
              <a:ext cx="1008136" cy="518324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round/>
              <a:headEnd/>
              <a:tailEnd/>
            </a:ln>
          </p:spPr>
          <p:txBody>
            <a:bodyPr anchor="ctr" anchorCtr="1"/>
            <a:lstStyle/>
            <a:p>
              <a:endParaRPr lang="de-DE" sz="1800"/>
            </a:p>
          </p:txBody>
        </p:sp>
      </p:grpSp>
      <p:sp>
        <p:nvSpPr>
          <p:cNvPr id="12" name="Rechteck 11"/>
          <p:cNvSpPr/>
          <p:nvPr/>
        </p:nvSpPr>
        <p:spPr>
          <a:xfrm>
            <a:off x="628650" y="1330400"/>
            <a:ext cx="7920880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l" eaLnBrk="0" hangingPunct="0">
              <a:spcBef>
                <a:spcPct val="0"/>
              </a:spcBef>
              <a:spcAft>
                <a:spcPts val="2400"/>
              </a:spcAft>
              <a:buFont typeface="Wingdings" pitchFamily="2" charset="2"/>
            </a:pPr>
            <a:r>
              <a:rPr lang="de-DE" sz="20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 Fragestellung Ihrer Arbeit sollte</a:t>
            </a:r>
          </a:p>
          <a:p>
            <a:pPr algn="l" eaLnBrk="0" hangingPunct="0">
              <a:spcBef>
                <a:spcPct val="0"/>
              </a:spcBef>
              <a:spcAft>
                <a:spcPts val="2400"/>
              </a:spcAft>
              <a:buSzPct val="80000"/>
              <a:buFont typeface="Webdings" pitchFamily="18" charset="2"/>
              <a:buChar char="4"/>
            </a:pPr>
            <a:r>
              <a:rPr lang="de-DE" sz="20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relevant sein</a:t>
            </a:r>
          </a:p>
          <a:p>
            <a:pPr algn="l" eaLnBrk="0" hangingPunct="0">
              <a:spcBef>
                <a:spcPct val="0"/>
              </a:spcBef>
              <a:spcAft>
                <a:spcPts val="2400"/>
              </a:spcAft>
              <a:buSzPct val="80000"/>
              <a:buFont typeface="Webdings" pitchFamily="18" charset="2"/>
              <a:buChar char="4"/>
            </a:pPr>
            <a:r>
              <a:rPr lang="de-DE" sz="20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Neugierde wecken</a:t>
            </a:r>
          </a:p>
          <a:p>
            <a:pPr algn="l" eaLnBrk="0" hangingPunct="0">
              <a:spcBef>
                <a:spcPct val="0"/>
              </a:spcBef>
              <a:spcAft>
                <a:spcPts val="2400"/>
              </a:spcAft>
              <a:buSzPct val="80000"/>
              <a:buFont typeface="Webdings" pitchFamily="18" charset="2"/>
              <a:buChar char="4"/>
            </a:pPr>
            <a:r>
              <a:rPr lang="de-DE" sz="20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klar abgegrenzt sein</a:t>
            </a:r>
          </a:p>
        </p:txBody>
      </p:sp>
      <p:sp>
        <p:nvSpPr>
          <p:cNvPr id="14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5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544793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de-DE" b="0"/>
              <a:t>Wissenschaftliches Arbeiten</a:t>
            </a:r>
            <a:br>
              <a:rPr lang="de-DE" b="0"/>
            </a:br>
            <a:r>
              <a:rPr lang="de-DE"/>
              <a:t>Die „richtige“ Frage stellen</a:t>
            </a:r>
            <a:endParaRPr lang="de-DE" dirty="0"/>
          </a:p>
        </p:txBody>
      </p:sp>
      <p:sp>
        <p:nvSpPr>
          <p:cNvPr id="44036" name="Oval 3"/>
          <p:cNvSpPr>
            <a:spLocks noChangeArrowheads="1"/>
          </p:cNvSpPr>
          <p:nvPr/>
        </p:nvSpPr>
        <p:spPr bwMode="auto">
          <a:xfrm>
            <a:off x="1547664" y="1564001"/>
            <a:ext cx="4046283" cy="3644252"/>
          </a:xfrm>
          <a:prstGeom prst="ellipse">
            <a:avLst/>
          </a:prstGeom>
          <a:solidFill>
            <a:schemeClr val="bg1">
              <a:lumMod val="60000"/>
              <a:lumOff val="40000"/>
            </a:schemeClr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 sz="1800">
              <a:solidFill>
                <a:schemeClr val="tx1"/>
              </a:solidFill>
            </a:endParaRPr>
          </a:p>
        </p:txBody>
      </p:sp>
      <p:sp>
        <p:nvSpPr>
          <p:cNvPr id="44037" name="Oval 4"/>
          <p:cNvSpPr>
            <a:spLocks noChangeArrowheads="1"/>
          </p:cNvSpPr>
          <p:nvPr/>
        </p:nvSpPr>
        <p:spPr bwMode="auto">
          <a:xfrm>
            <a:off x="3055150" y="2380305"/>
            <a:ext cx="2268407" cy="2226282"/>
          </a:xfrm>
          <a:prstGeom prst="ellipse">
            <a:avLst/>
          </a:prstGeom>
          <a:solidFill>
            <a:schemeClr val="bg2">
              <a:lumMod val="60000"/>
              <a:lumOff val="40000"/>
            </a:schemeClr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 sz="1800">
              <a:solidFill>
                <a:schemeClr val="tx1"/>
              </a:solidFill>
            </a:endParaRPr>
          </a:p>
        </p:txBody>
      </p:sp>
      <p:sp>
        <p:nvSpPr>
          <p:cNvPr id="44038" name="Oval 5"/>
          <p:cNvSpPr>
            <a:spLocks noChangeArrowheads="1"/>
          </p:cNvSpPr>
          <p:nvPr/>
        </p:nvSpPr>
        <p:spPr bwMode="auto">
          <a:xfrm>
            <a:off x="4671510" y="3830242"/>
            <a:ext cx="271586" cy="259162"/>
          </a:xfrm>
          <a:prstGeom prst="ellipse">
            <a:avLst/>
          </a:prstGeom>
          <a:solidFill>
            <a:schemeClr val="accent1"/>
          </a:solidFill>
          <a:ln w="38100" algn="ctr">
            <a:solidFill>
              <a:schemeClr val="tx2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 sz="1800">
              <a:solidFill>
                <a:schemeClr val="tx1"/>
              </a:solidFill>
            </a:endParaRPr>
          </a:p>
        </p:txBody>
      </p:sp>
      <p:sp>
        <p:nvSpPr>
          <p:cNvPr id="44039" name="Text Box 6"/>
          <p:cNvSpPr txBox="1">
            <a:spLocks noChangeArrowheads="1"/>
          </p:cNvSpPr>
          <p:nvPr/>
        </p:nvSpPr>
        <p:spPr bwMode="auto">
          <a:xfrm>
            <a:off x="2411760" y="1772816"/>
            <a:ext cx="1872208" cy="646331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wrap="square" anchorCtr="1">
            <a:spAutoFit/>
          </a:bodyPr>
          <a:lstStyle/>
          <a:p>
            <a:r>
              <a:rPr lang="de-DE" sz="1800" b="0" dirty="0">
                <a:solidFill>
                  <a:schemeClr val="tx1"/>
                </a:solidFill>
              </a:rPr>
              <a:t>Diskriminierung am Arbeitsplatz</a:t>
            </a:r>
          </a:p>
        </p:txBody>
      </p:sp>
      <p:sp>
        <p:nvSpPr>
          <p:cNvPr id="44040" name="Text Box 7"/>
          <p:cNvSpPr txBox="1">
            <a:spLocks noChangeArrowheads="1"/>
          </p:cNvSpPr>
          <p:nvPr/>
        </p:nvSpPr>
        <p:spPr bwMode="auto">
          <a:xfrm>
            <a:off x="3059832" y="2780928"/>
            <a:ext cx="2160240" cy="92333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wrap="square" anchorCtr="1">
            <a:spAutoFit/>
          </a:bodyPr>
          <a:lstStyle/>
          <a:p>
            <a:r>
              <a:rPr lang="de-DE" sz="1800" b="0" dirty="0">
                <a:solidFill>
                  <a:schemeClr val="tx1"/>
                </a:solidFill>
              </a:rPr>
              <a:t>Einfluss der Gesetzgebung auf Diskriminierung</a:t>
            </a:r>
          </a:p>
        </p:txBody>
      </p:sp>
      <p:sp>
        <p:nvSpPr>
          <p:cNvPr id="44041" name="Text Box 8"/>
          <p:cNvSpPr txBox="1">
            <a:spLocks noChangeArrowheads="1"/>
          </p:cNvSpPr>
          <p:nvPr/>
        </p:nvSpPr>
        <p:spPr bwMode="auto">
          <a:xfrm>
            <a:off x="4716016" y="4881934"/>
            <a:ext cx="4176464" cy="92333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wrap="square" anchorCtr="1">
            <a:spAutoFit/>
          </a:bodyPr>
          <a:lstStyle/>
          <a:p>
            <a:pPr algn="l"/>
            <a:r>
              <a:rPr lang="de-DE" sz="1800" dirty="0">
                <a:solidFill>
                  <a:schemeClr val="tx1"/>
                </a:solidFill>
              </a:rPr>
              <a:t>Inwiefern verändert die Pflicht zur neutralen Stellenausschreibung </a:t>
            </a:r>
            <a:br>
              <a:rPr lang="de-DE" sz="1800" dirty="0">
                <a:solidFill>
                  <a:schemeClr val="tx1"/>
                </a:solidFill>
              </a:rPr>
            </a:br>
            <a:r>
              <a:rPr lang="de-DE" sz="1800" dirty="0">
                <a:solidFill>
                  <a:schemeClr val="tx1"/>
                </a:solidFill>
              </a:rPr>
              <a:t>die Gestaltung von Stellenanzeigen?</a:t>
            </a:r>
          </a:p>
        </p:txBody>
      </p:sp>
      <p:sp>
        <p:nvSpPr>
          <p:cNvPr id="44042" name="Line 9"/>
          <p:cNvSpPr>
            <a:spLocks noChangeShapeType="1"/>
          </p:cNvSpPr>
          <p:nvPr/>
        </p:nvSpPr>
        <p:spPr bwMode="auto">
          <a:xfrm>
            <a:off x="4888061" y="4036886"/>
            <a:ext cx="1031312" cy="518324"/>
          </a:xfrm>
          <a:prstGeom prst="line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  <p:txBody>
          <a:bodyPr anchor="ctr" anchorCtr="1"/>
          <a:lstStyle/>
          <a:p>
            <a:endParaRPr lang="de-DE" sz="1800"/>
          </a:p>
        </p:txBody>
      </p:sp>
      <p:sp>
        <p:nvSpPr>
          <p:cNvPr id="10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922236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e-DE" b="0" dirty="0"/>
              <a:t>Wissenschaftlich arbeiten: Typen von Beiträgen</a:t>
            </a:r>
            <a:br>
              <a:rPr lang="de-DE" b="0" dirty="0"/>
            </a:br>
            <a:r>
              <a:rPr lang="de-DE" dirty="0"/>
              <a:t>Literaturübersicht</a:t>
            </a:r>
          </a:p>
        </p:txBody>
      </p:sp>
      <p:sp>
        <p:nvSpPr>
          <p:cNvPr id="6" name="Inhaltsplatzhalter 5"/>
          <p:cNvSpPr>
            <a:spLocks noGrp="1"/>
          </p:cNvSpPr>
          <p:nvPr>
            <p:ph idx="1"/>
          </p:nvPr>
        </p:nvSpPr>
        <p:spPr>
          <a:xfrm>
            <a:off x="539552" y="4437112"/>
            <a:ext cx="8064896" cy="2016224"/>
          </a:xfrm>
        </p:spPr>
        <p:txBody>
          <a:bodyPr/>
          <a:lstStyle/>
          <a:p>
            <a:pPr>
              <a:buNone/>
            </a:pPr>
            <a:endParaRPr lang="de-DE" sz="1800" dirty="0"/>
          </a:p>
          <a:p>
            <a:pPr marL="0" indent="0">
              <a:buNone/>
            </a:pPr>
            <a:r>
              <a:rPr lang="de-DE" sz="1800" i="1" dirty="0"/>
              <a:t>Beispiel </a:t>
            </a:r>
          </a:p>
          <a:p>
            <a:pPr marL="0" indent="0">
              <a:buNone/>
            </a:pPr>
            <a:r>
              <a:rPr lang="de-DE" sz="1800" i="1" dirty="0"/>
              <a:t>Variable Vergütung und Leistungssteigerungen – eine kritische Betrachtung des Forschungsstands</a:t>
            </a:r>
          </a:p>
        </p:txBody>
      </p:sp>
      <p:pic>
        <p:nvPicPr>
          <p:cNvPr id="2050" name="Picture 2" descr="C:\Dokumente und Einstellungen\aiseke\Lokale Einstellungen\Temporary Internet Files\Content.IE5\VF8VSX08\MP900439527[1]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54514" y="1428109"/>
            <a:ext cx="1969502" cy="3096344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5" name="Inhaltsplatzhalter 5"/>
          <p:cNvSpPr txBox="1">
            <a:spLocks/>
          </p:cNvSpPr>
          <p:nvPr/>
        </p:nvSpPr>
        <p:spPr>
          <a:xfrm>
            <a:off x="3025140" y="1364392"/>
            <a:ext cx="5667320" cy="2664296"/>
          </a:xfrm>
          <a:prstGeom prst="rect">
            <a:avLst/>
          </a:prstGeom>
        </p:spPr>
        <p:txBody>
          <a:bodyPr/>
          <a:lstStyle/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 typeface="Webdings" pitchFamily="18" charset="2"/>
              <a:buChar char="4"/>
              <a:tabLst/>
              <a:defRPr/>
            </a:pPr>
            <a:r>
              <a:rPr kumimoji="0" lang="de-DE" sz="1800" b="0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analysiert den Stand der Forschung zu einem Phänomen</a:t>
            </a:r>
            <a:r>
              <a:rPr kumimoji="0" lang="de-DE" sz="1800" b="0" i="0" u="none" strike="noStrike" kern="0" cap="none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 oder Wirkungszusammenhang</a:t>
            </a:r>
            <a:endParaRPr kumimoji="0" lang="de-DE" sz="1800" b="0" i="0" u="none" strike="noStrike" kern="0" cap="none" spc="0" normalizeH="0" baseline="0" noProof="0" dirty="0">
              <a:ln>
                <a:noFill/>
              </a:ln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 typeface="Webdings" pitchFamily="18" charset="2"/>
              <a:buChar char="4"/>
              <a:tabLst/>
              <a:defRPr/>
            </a:pPr>
            <a:r>
              <a:rPr kumimoji="0" lang="de-DE" sz="1800" b="0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systematisiert</a:t>
            </a:r>
            <a:r>
              <a:rPr kumimoji="0" lang="de-DE" sz="1800" b="0" i="0" u="none" strike="noStrike" kern="0" cap="none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kumimoji="0" lang="de-DE" sz="1800" b="0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verschiedene</a:t>
            </a:r>
            <a:r>
              <a:rPr kumimoji="0" lang="de-DE" sz="1800" b="0" i="0" u="none" strike="noStrike" kern="0" cap="none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 Erklärungsansätze bzw. Theorien, die herangezogen wurden</a:t>
            </a:r>
            <a:endParaRPr kumimoji="0" lang="de-DE" sz="1800" b="0" i="0" u="none" strike="noStrike" kern="0" cap="none" spc="0" normalizeH="0" baseline="0" noProof="0" dirty="0">
              <a:ln>
                <a:noFill/>
              </a:ln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 typeface="Webdings" pitchFamily="18" charset="2"/>
              <a:buChar char="4"/>
              <a:tabLst/>
              <a:defRPr/>
            </a:pPr>
            <a:r>
              <a:rPr kumimoji="0" lang="de-DE" sz="1800" b="0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aggregiert und bewertet Befunde verschiedener empirischer Studien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Tx/>
              <a:buNone/>
              <a:tabLst/>
              <a:defRPr/>
            </a:pPr>
            <a:endParaRPr kumimoji="0" lang="de-DE" sz="1800" b="0" i="0" u="none" strike="noStrike" kern="0" cap="none" spc="0" normalizeH="0" baseline="0" noProof="0" dirty="0">
              <a:ln>
                <a:noFill/>
              </a:ln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 typeface="Wingdings"/>
              <a:buChar char="è"/>
              <a:tabLst/>
              <a:defRPr/>
            </a:pPr>
            <a:r>
              <a:rPr kumimoji="0" lang="de-DE" sz="1800" b="0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systematischer Überblick über den Stand der Forschung</a:t>
            </a:r>
          </a:p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 typeface="Wingdings"/>
              <a:buChar char="è"/>
              <a:tabLst/>
              <a:defRPr/>
            </a:pPr>
            <a:endParaRPr kumimoji="0" lang="de-DE" sz="1800" b="0" i="0" u="none" strike="noStrike" kern="0" cap="none" spc="0" normalizeH="0" baseline="0" noProof="0" dirty="0">
              <a:ln>
                <a:noFill/>
              </a:ln>
              <a:solidFill>
                <a:srgbClr val="00254F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7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311785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e-DE" b="0" dirty="0"/>
              <a:t>Wissenschaftlich arbeiten: Typen von Beiträgen</a:t>
            </a:r>
            <a:br>
              <a:rPr lang="de-DE" b="0" dirty="0"/>
            </a:br>
            <a:r>
              <a:rPr lang="de-DE" dirty="0"/>
              <a:t>Empirische Arbeit</a:t>
            </a:r>
          </a:p>
        </p:txBody>
      </p:sp>
      <p:sp>
        <p:nvSpPr>
          <p:cNvPr id="6" name="Inhaltsplatzhalter 5"/>
          <p:cNvSpPr>
            <a:spLocks noGrp="1"/>
          </p:cNvSpPr>
          <p:nvPr>
            <p:ph idx="1"/>
          </p:nvPr>
        </p:nvSpPr>
        <p:spPr>
          <a:xfrm>
            <a:off x="395536" y="3573016"/>
            <a:ext cx="8352928" cy="1584176"/>
          </a:xfrm>
        </p:spPr>
        <p:txBody>
          <a:bodyPr>
            <a:normAutofit lnSpcReduction="10000"/>
          </a:bodyPr>
          <a:lstStyle/>
          <a:p>
            <a:pPr marL="457200" lvl="0" indent="-457200">
              <a:buFont typeface="Webdings" pitchFamily="18" charset="2"/>
              <a:buChar char="4"/>
            </a:pPr>
            <a:r>
              <a:rPr lang="de-DE" sz="1800" dirty="0">
                <a:solidFill>
                  <a:schemeClr val="tx1"/>
                </a:solidFill>
              </a:rPr>
              <a:t>mögliche Datengrundlage: Befragungen, Experimente, Auswertung vorhandener Dokumente (z. B. Geschäftsberichte), Sekundärdatensätze (z. B. SOEP, IAB Betriebspanel)</a:t>
            </a:r>
          </a:p>
          <a:p>
            <a:pPr marL="457200" lvl="0" indent="-457200">
              <a:buFont typeface="Webdings" pitchFamily="18" charset="2"/>
              <a:buChar char="4"/>
            </a:pPr>
            <a:r>
              <a:rPr lang="de-DE" sz="1800" dirty="0">
                <a:solidFill>
                  <a:schemeClr val="tx1"/>
                </a:solidFill>
              </a:rPr>
              <a:t>empirische Studien sollten stets theoriegeleitet sein (Ausnahme: explorative Studien)!</a:t>
            </a:r>
            <a:endParaRPr lang="de-DE" sz="1800" i="1" dirty="0">
              <a:solidFill>
                <a:schemeClr val="tx1"/>
              </a:solidFill>
            </a:endParaRPr>
          </a:p>
        </p:txBody>
      </p:sp>
      <p:grpSp>
        <p:nvGrpSpPr>
          <p:cNvPr id="26" name="Gruppieren 25"/>
          <p:cNvGrpSpPr/>
          <p:nvPr/>
        </p:nvGrpSpPr>
        <p:grpSpPr>
          <a:xfrm>
            <a:off x="395536" y="1766466"/>
            <a:ext cx="8352420" cy="1302494"/>
            <a:chOff x="395790" y="1412777"/>
            <a:chExt cx="8352420" cy="1302494"/>
          </a:xfrm>
        </p:grpSpPr>
        <p:sp>
          <p:nvSpPr>
            <p:cNvPr id="4" name="Rechteck 3"/>
            <p:cNvSpPr/>
            <p:nvPr/>
          </p:nvSpPr>
          <p:spPr bwMode="auto">
            <a:xfrm>
              <a:off x="395790" y="1419127"/>
              <a:ext cx="2520280" cy="1296144"/>
            </a:xfrm>
            <a:prstGeom prst="rect">
              <a:avLst/>
            </a:prstGeom>
            <a:solidFill>
              <a:schemeClr val="bg1">
                <a:lumMod val="20000"/>
                <a:lumOff val="80000"/>
              </a:schemeClr>
            </a:solidFill>
            <a:ln w="19050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numCol="1" rtlCol="0" anchor="t" anchorCtr="1" compatLnSpc="1">
              <a:prstTxWarp prst="textNoShape">
                <a:avLst/>
              </a:prstTxWarp>
            </a:bodyPr>
            <a:lstStyle/>
            <a:p>
              <a:pPr marL="0" marR="0" indent="0" algn="l" defTabSz="914400" rtl="0" eaLnBrk="1" fontAlgn="base" latinLnBrk="0" hangingPunct="1">
                <a:lnSpc>
                  <a:spcPct val="100000"/>
                </a:lnSpc>
                <a:spcBef>
                  <a:spcPts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de-DE" sz="1800" i="0" u="none" strike="noStrike" cap="none" normalizeH="0" baseline="0" dirty="0">
                  <a:ln>
                    <a:noFill/>
                  </a:ln>
                  <a:solidFill>
                    <a:schemeClr val="tx1"/>
                  </a:solidFill>
                  <a:effectLst/>
                  <a:latin typeface="Arial" charset="0"/>
                </a:rPr>
                <a:t>explorativ</a:t>
              </a:r>
            </a:p>
            <a:p>
              <a:pPr marL="0" marR="0" indent="0" algn="l" defTabSz="914400" rtl="0" eaLnBrk="1" fontAlgn="base" latinLnBrk="0" hangingPunct="1">
                <a:lnSpc>
                  <a:spcPct val="100000"/>
                </a:lnSpc>
                <a:spcBef>
                  <a:spcPts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lang="de-DE" sz="1600" b="0" dirty="0">
                  <a:solidFill>
                    <a:schemeClr val="tx1"/>
                  </a:solidFill>
                </a:rPr>
                <a:t>Entwicklung von Hypothesen, wenn keine Theorien vorliegen</a:t>
              </a:r>
              <a:endParaRPr kumimoji="0" lang="de-DE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charset="0"/>
              </a:endParaRPr>
            </a:p>
          </p:txBody>
        </p:sp>
        <p:sp>
          <p:nvSpPr>
            <p:cNvPr id="5" name="Rechteck 4"/>
            <p:cNvSpPr/>
            <p:nvPr/>
          </p:nvSpPr>
          <p:spPr bwMode="auto">
            <a:xfrm>
              <a:off x="3311860" y="1419127"/>
              <a:ext cx="2520280" cy="1296144"/>
            </a:xfrm>
            <a:prstGeom prst="rect">
              <a:avLst/>
            </a:prstGeom>
            <a:solidFill>
              <a:schemeClr val="bg2">
                <a:lumMod val="20000"/>
                <a:lumOff val="80000"/>
              </a:schemeClr>
            </a:solidFill>
            <a:ln w="19050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numCol="1" rtlCol="0" anchor="t" anchorCtr="1" compatLnSpc="1">
              <a:prstTxWarp prst="textNoShape">
                <a:avLst/>
              </a:prstTxWarp>
            </a:bodyPr>
            <a:lstStyle/>
            <a:p>
              <a:pPr marL="0" marR="0" indent="0" algn="l" defTabSz="914400" rtl="0" eaLnBrk="1" fontAlgn="base" latinLnBrk="0" hangingPunct="1">
                <a:lnSpc>
                  <a:spcPct val="100000"/>
                </a:lnSpc>
                <a:spcBef>
                  <a:spcPts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de-DE" sz="1800" i="0" u="none" strike="noStrike" cap="none" normalizeH="0" baseline="0" dirty="0">
                  <a:ln>
                    <a:noFill/>
                  </a:ln>
                  <a:solidFill>
                    <a:schemeClr val="tx1"/>
                  </a:solidFill>
                  <a:effectLst/>
                  <a:latin typeface="Arial" charset="0"/>
                </a:rPr>
                <a:t>deskriptiv</a:t>
              </a:r>
            </a:p>
            <a:p>
              <a:pPr marL="0" marR="0" indent="0" algn="l" defTabSz="914400" rtl="0" eaLnBrk="1" fontAlgn="base" latinLnBrk="0" hangingPunct="1">
                <a:lnSpc>
                  <a:spcPct val="100000"/>
                </a:lnSpc>
                <a:spcBef>
                  <a:spcPts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lang="de-DE" sz="1600" b="0" dirty="0">
                  <a:solidFill>
                    <a:schemeClr val="tx1"/>
                  </a:solidFill>
                </a:rPr>
                <a:t>Beschreibung eines Phänomens auf Basis beobachtbarer Daten: Wie ist etwas?</a:t>
              </a:r>
              <a:endParaRPr kumimoji="0" lang="de-DE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charset="0"/>
              </a:endParaRPr>
            </a:p>
          </p:txBody>
        </p:sp>
        <p:sp>
          <p:nvSpPr>
            <p:cNvPr id="7" name="Rechteck 6"/>
            <p:cNvSpPr/>
            <p:nvPr/>
          </p:nvSpPr>
          <p:spPr bwMode="auto">
            <a:xfrm>
              <a:off x="6227930" y="1419127"/>
              <a:ext cx="2520280" cy="1296144"/>
            </a:xfrm>
            <a:prstGeom prst="rect">
              <a:avLst/>
            </a:prstGeom>
            <a:solidFill>
              <a:schemeClr val="bg2">
                <a:lumMod val="20000"/>
                <a:lumOff val="80000"/>
              </a:schemeClr>
            </a:solidFill>
            <a:ln w="19050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numCol="1" rtlCol="0" anchor="t" anchorCtr="1" compatLnSpc="1">
              <a:prstTxWarp prst="textNoShape">
                <a:avLst/>
              </a:prstTxWarp>
            </a:bodyPr>
            <a:lstStyle/>
            <a:p>
              <a:pPr marL="0" marR="0" indent="0" algn="l" defTabSz="914400" rtl="0" eaLnBrk="1" fontAlgn="base" latinLnBrk="0" hangingPunct="1">
                <a:lnSpc>
                  <a:spcPct val="100000"/>
                </a:lnSpc>
                <a:spcBef>
                  <a:spcPts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de-DE" sz="1800" i="0" u="none" strike="noStrike" cap="none" normalizeH="0" baseline="0" dirty="0">
                  <a:ln>
                    <a:noFill/>
                  </a:ln>
                  <a:solidFill>
                    <a:schemeClr val="tx1"/>
                  </a:solidFill>
                  <a:effectLst/>
                  <a:latin typeface="Arial" charset="0"/>
                </a:rPr>
                <a:t>Hypothesen prüfend</a:t>
              </a:r>
            </a:p>
            <a:p>
              <a:pPr marL="0" marR="0" indent="0" algn="l" defTabSz="914400" rtl="0" eaLnBrk="1" fontAlgn="base" latinLnBrk="0" hangingPunct="1">
                <a:lnSpc>
                  <a:spcPct val="100000"/>
                </a:lnSpc>
                <a:spcBef>
                  <a:spcPts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lang="de-DE" sz="1600" b="0" dirty="0">
                  <a:solidFill>
                    <a:schemeClr val="tx1"/>
                  </a:solidFill>
                </a:rPr>
                <a:t>überprüft theoretisch hergeleitete Wirkungs-zusammenhänge anhand beobachteter Daten</a:t>
              </a:r>
              <a:endParaRPr kumimoji="0" lang="de-DE" sz="16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charset="0"/>
              </a:endParaRPr>
            </a:p>
          </p:txBody>
        </p:sp>
        <p:cxnSp>
          <p:nvCxnSpPr>
            <p:cNvPr id="10" name="Gewinkelte Verbindung 9"/>
            <p:cNvCxnSpPr>
              <a:stCxn id="5" idx="0"/>
              <a:endCxn id="4" idx="0"/>
            </p:cNvCxnSpPr>
            <p:nvPr/>
          </p:nvCxnSpPr>
          <p:spPr bwMode="auto">
            <a:xfrm rot="16200000" flipV="1">
              <a:off x="3113965" y="-38908"/>
              <a:ext cx="12700" cy="2916070"/>
            </a:xfrm>
            <a:prstGeom prst="bentConnector3">
              <a:avLst>
                <a:gd name="adj1" fmla="val 1800000"/>
              </a:avLst>
            </a:prstGeom>
            <a:solidFill>
              <a:schemeClr val="accent1"/>
            </a:solidFill>
            <a:ln w="19050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</p:cxnSp>
        <p:cxnSp>
          <p:nvCxnSpPr>
            <p:cNvPr id="12" name="Gewinkelte Verbindung 11"/>
            <p:cNvCxnSpPr>
              <a:stCxn id="4" idx="0"/>
              <a:endCxn id="7" idx="0"/>
            </p:cNvCxnSpPr>
            <p:nvPr/>
          </p:nvCxnSpPr>
          <p:spPr bwMode="auto">
            <a:xfrm rot="5400000" flipH="1" flipV="1">
              <a:off x="4572000" y="-1496943"/>
              <a:ext cx="12700" cy="5832140"/>
            </a:xfrm>
            <a:prstGeom prst="bentConnector3">
              <a:avLst>
                <a:gd name="adj1" fmla="val 1800000"/>
              </a:avLst>
            </a:prstGeom>
            <a:solidFill>
              <a:schemeClr val="accent1"/>
            </a:solidFill>
            <a:ln w="19050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</p:cxnSp>
      </p:grpSp>
      <p:sp>
        <p:nvSpPr>
          <p:cNvPr id="27" name="Inhaltsplatzhalter 5"/>
          <p:cNvSpPr txBox="1">
            <a:spLocks/>
          </p:cNvSpPr>
          <p:nvPr/>
        </p:nvSpPr>
        <p:spPr>
          <a:xfrm>
            <a:off x="467544" y="5353784"/>
            <a:ext cx="8424936" cy="1008112"/>
          </a:xfrm>
          <a:prstGeom prst="rect">
            <a:avLst/>
          </a:prstGeom>
        </p:spPr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800" b="0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Beispiel 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800" b="0" i="1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„Nur Teilzeit?“ Eine empirische Analyse der Zufriedenheit und Kündigungsabsicht von Teilzeitbeschäftigten auf Basis des SOEP</a:t>
            </a:r>
          </a:p>
        </p:txBody>
      </p:sp>
      <p:sp>
        <p:nvSpPr>
          <p:cNvPr id="11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3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985662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Agenda: Wissenschaftliches Arbeiten</a:t>
            </a:r>
          </a:p>
        </p:txBody>
      </p:sp>
      <p:sp>
        <p:nvSpPr>
          <p:cNvPr id="36868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340768"/>
            <a:ext cx="8229600" cy="5112568"/>
          </a:xfrm>
        </p:spPr>
        <p:txBody>
          <a:bodyPr/>
          <a:lstStyle/>
          <a:p>
            <a:pPr marL="88900" indent="4763" eaLnBrk="1" hangingPunct="1"/>
            <a:endParaRPr lang="de-DE" sz="3200" b="1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Einführung in wissenschaftliches Arbeiten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sz="2100" b="1" dirty="0"/>
              <a:t>Literatur finden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Die Arbeit strukturieren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Wissenschaftlich schreiben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Formale Kriterien</a:t>
            </a:r>
          </a:p>
          <a:p>
            <a:pPr marL="88900" indent="4763" algn="r" eaLnBrk="1" hangingPunct="1"/>
            <a:endParaRPr lang="de-DE" sz="3000" dirty="0"/>
          </a:p>
        </p:txBody>
      </p:sp>
      <p:sp>
        <p:nvSpPr>
          <p:cNvPr id="4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266435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de-DE" b="0"/>
              <a:t>Literatur </a:t>
            </a:r>
            <a:r>
              <a:rPr lang="de-DE" b="0" dirty="0"/>
              <a:t>finden und </a:t>
            </a:r>
            <a:r>
              <a:rPr lang="de-DE" b="0"/>
              <a:t>auswerten </a:t>
            </a:r>
            <a:br>
              <a:rPr lang="de-DE"/>
            </a:br>
            <a:r>
              <a:rPr lang="de-DE"/>
              <a:t>Vorhandenes Wissen aufgreifen </a:t>
            </a:r>
            <a:endParaRPr lang="de-DE" dirty="0"/>
          </a:p>
        </p:txBody>
      </p:sp>
      <p:sp>
        <p:nvSpPr>
          <p:cNvPr id="37892" name="Rectangle 3"/>
          <p:cNvSpPr>
            <a:spLocks noGrp="1" noChangeArrowheads="1"/>
          </p:cNvSpPr>
          <p:nvPr>
            <p:ph idx="1"/>
          </p:nvPr>
        </p:nvSpPr>
        <p:spPr>
          <a:xfrm>
            <a:off x="611560" y="3356992"/>
            <a:ext cx="8353052" cy="3096196"/>
          </a:xfrm>
        </p:spPr>
        <p:txBody>
          <a:bodyPr>
            <a:noAutofit/>
          </a:bodyPr>
          <a:lstStyle/>
          <a:p>
            <a:pPr marL="457200" indent="-457200" eaLnBrk="1" hangingPunct="1">
              <a:spcBef>
                <a:spcPts val="500"/>
              </a:spcBef>
              <a:spcAft>
                <a:spcPts val="1200"/>
              </a:spcAft>
              <a:buNone/>
            </a:pPr>
            <a:r>
              <a:rPr lang="de-DE" sz="1600" dirty="0"/>
              <a:t>Fragen, die Sie nur mit Hilfe der Fachliteratur beantworten können:</a:t>
            </a:r>
          </a:p>
          <a:p>
            <a:pPr marL="273050" indent="-273050" eaLnBrk="1" hangingPunct="1">
              <a:lnSpc>
                <a:spcPct val="90000"/>
              </a:lnSpc>
              <a:spcBef>
                <a:spcPts val="500"/>
              </a:spcBef>
              <a:spcAft>
                <a:spcPts val="600"/>
              </a:spcAft>
              <a:buFont typeface="Webdings" pitchFamily="18" charset="2"/>
              <a:buChar char="4"/>
            </a:pPr>
            <a:r>
              <a:rPr lang="de-DE" sz="1600" dirty="0"/>
              <a:t>Was weiß man schon über die Fragestellung?</a:t>
            </a:r>
          </a:p>
          <a:p>
            <a:pPr marL="273050" indent="-273050" eaLnBrk="1" hangingPunct="1">
              <a:lnSpc>
                <a:spcPct val="90000"/>
              </a:lnSpc>
              <a:spcBef>
                <a:spcPts val="500"/>
              </a:spcBef>
              <a:spcAft>
                <a:spcPts val="600"/>
              </a:spcAft>
              <a:buFont typeface="Webdings" pitchFamily="18" charset="2"/>
              <a:buChar char="4"/>
            </a:pPr>
            <a:r>
              <a:rPr lang="de-DE" sz="1600" dirty="0"/>
              <a:t>Wie wird ein bestimmter Begriff oder ein Konzept üblicherweise definiert?</a:t>
            </a:r>
          </a:p>
          <a:p>
            <a:pPr marL="273050" indent="-273050" eaLnBrk="1" hangingPunct="1">
              <a:lnSpc>
                <a:spcPct val="90000"/>
              </a:lnSpc>
              <a:spcBef>
                <a:spcPts val="500"/>
              </a:spcBef>
              <a:spcAft>
                <a:spcPts val="600"/>
              </a:spcAft>
              <a:buFont typeface="Webdings" pitchFamily="18" charset="2"/>
              <a:buChar char="4"/>
            </a:pPr>
            <a:r>
              <a:rPr lang="de-DE" sz="1600" dirty="0"/>
              <a:t>Welche Erklärungen gibt es für ein Phänomen oder einen Zusammenhang?</a:t>
            </a:r>
          </a:p>
          <a:p>
            <a:pPr marL="273050" indent="-273050" eaLnBrk="1" hangingPunct="1">
              <a:lnSpc>
                <a:spcPct val="90000"/>
              </a:lnSpc>
              <a:spcBef>
                <a:spcPts val="500"/>
              </a:spcBef>
              <a:spcAft>
                <a:spcPts val="600"/>
              </a:spcAft>
              <a:buFont typeface="Webdings" pitchFamily="18" charset="2"/>
              <a:buChar char="4"/>
            </a:pPr>
            <a:r>
              <a:rPr lang="de-DE" sz="1600" dirty="0"/>
              <a:t>Gibt es unterschiedliche Ansichten oder Erklärungen?</a:t>
            </a:r>
          </a:p>
          <a:p>
            <a:pPr marL="273050" indent="-273050" eaLnBrk="1" hangingPunct="1">
              <a:lnSpc>
                <a:spcPct val="90000"/>
              </a:lnSpc>
              <a:spcBef>
                <a:spcPts val="500"/>
              </a:spcBef>
              <a:spcAft>
                <a:spcPts val="600"/>
              </a:spcAft>
              <a:buFont typeface="Webdings" pitchFamily="18" charset="2"/>
              <a:buChar char="4"/>
            </a:pPr>
            <a:r>
              <a:rPr lang="de-DE" sz="1600" dirty="0"/>
              <a:t>Lässt sich ein bestimmter Zusammenhang anhand beobachteter Daten belegen? Gibt es widersprüchliche Befunde?</a:t>
            </a:r>
          </a:p>
          <a:p>
            <a:pPr marL="273050" indent="-273050" eaLnBrk="1" hangingPunct="1">
              <a:lnSpc>
                <a:spcPct val="90000"/>
              </a:lnSpc>
              <a:spcBef>
                <a:spcPts val="500"/>
              </a:spcBef>
              <a:spcAft>
                <a:spcPts val="600"/>
              </a:spcAft>
              <a:buFont typeface="Webdings" pitchFamily="18" charset="2"/>
              <a:buChar char="4"/>
            </a:pPr>
            <a:r>
              <a:rPr lang="de-DE" sz="1600" dirty="0"/>
              <a:t>Wer bestätigt diese Aussage?</a:t>
            </a:r>
          </a:p>
          <a:p>
            <a:pPr marL="273050" indent="-273050" eaLnBrk="1" hangingPunct="1">
              <a:lnSpc>
                <a:spcPct val="90000"/>
              </a:lnSpc>
              <a:spcBef>
                <a:spcPts val="500"/>
              </a:spcBef>
              <a:spcAft>
                <a:spcPts val="600"/>
              </a:spcAft>
              <a:buFont typeface="Webdings" pitchFamily="18" charset="2"/>
              <a:buChar char="4"/>
            </a:pPr>
            <a:r>
              <a:rPr lang="de-DE" sz="1600" dirty="0"/>
              <a:t>...</a:t>
            </a:r>
          </a:p>
        </p:txBody>
      </p:sp>
      <p:pic>
        <p:nvPicPr>
          <p:cNvPr id="29708" name="Picture 1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96864" y="1268759"/>
            <a:ext cx="950800" cy="186356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7" name="Textfeld 16"/>
          <p:cNvSpPr txBox="1"/>
          <p:nvPr/>
        </p:nvSpPr>
        <p:spPr>
          <a:xfrm>
            <a:off x="1763688" y="1268760"/>
            <a:ext cx="705678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l" eaLnBrk="0" hangingPunct="0">
              <a:spcBef>
                <a:spcPct val="0"/>
              </a:spcBef>
              <a:spcAft>
                <a:spcPct val="20000"/>
              </a:spcAft>
            </a:pPr>
            <a:r>
              <a:rPr lang="de-DE" sz="2000" b="0" kern="0" dirty="0">
                <a:latin typeface="Arial"/>
              </a:rPr>
              <a:t>„</a:t>
            </a:r>
            <a:r>
              <a:rPr lang="de-DE" sz="2000" b="0" kern="0" dirty="0" err="1">
                <a:latin typeface="Arial"/>
              </a:rPr>
              <a:t>see</a:t>
            </a:r>
            <a:r>
              <a:rPr lang="de-DE" sz="2000" b="0" kern="0" dirty="0">
                <a:latin typeface="Arial"/>
              </a:rPr>
              <a:t>[</a:t>
            </a:r>
            <a:r>
              <a:rPr lang="de-DE" sz="2000" b="0" kern="0" dirty="0" err="1">
                <a:latin typeface="Arial"/>
              </a:rPr>
              <a:t>ing</a:t>
            </a:r>
            <a:r>
              <a:rPr lang="de-DE" sz="2000" b="0" kern="0" dirty="0">
                <a:latin typeface="Arial"/>
              </a:rPr>
              <a:t>] </a:t>
            </a:r>
            <a:r>
              <a:rPr lang="de-DE" sz="2000" b="0" kern="0" dirty="0" err="1">
                <a:latin typeface="Arial"/>
              </a:rPr>
              <a:t>further</a:t>
            </a:r>
            <a:r>
              <a:rPr lang="de-DE" sz="2000" b="0" kern="0" dirty="0">
                <a:latin typeface="Arial"/>
              </a:rPr>
              <a:t> ... </a:t>
            </a:r>
            <a:r>
              <a:rPr lang="de-DE" sz="2000" b="0" kern="0" dirty="0" err="1">
                <a:latin typeface="Arial"/>
              </a:rPr>
              <a:t>by</a:t>
            </a:r>
            <a:r>
              <a:rPr lang="de-DE" sz="2000" b="0" kern="0" dirty="0">
                <a:latin typeface="Arial"/>
              </a:rPr>
              <a:t> </a:t>
            </a:r>
            <a:r>
              <a:rPr lang="de-DE" sz="2000" b="0" kern="0" dirty="0" err="1">
                <a:latin typeface="Arial"/>
              </a:rPr>
              <a:t>standing</a:t>
            </a:r>
            <a:r>
              <a:rPr lang="de-DE" sz="2000" b="0" kern="0" dirty="0">
                <a:latin typeface="Arial"/>
              </a:rPr>
              <a:t> on </a:t>
            </a:r>
            <a:r>
              <a:rPr lang="de-DE" sz="2000" b="0" kern="0" dirty="0" err="1">
                <a:latin typeface="Arial"/>
              </a:rPr>
              <a:t>the</a:t>
            </a:r>
            <a:r>
              <a:rPr lang="de-DE" sz="2000" b="0" kern="0" dirty="0">
                <a:latin typeface="Arial"/>
              </a:rPr>
              <a:t> </a:t>
            </a:r>
            <a:r>
              <a:rPr lang="de-DE" sz="2000" b="0" kern="0" dirty="0" err="1">
                <a:latin typeface="Arial"/>
              </a:rPr>
              <a:t>shoulders</a:t>
            </a:r>
            <a:r>
              <a:rPr lang="de-DE" sz="2000" b="0" kern="0" dirty="0">
                <a:latin typeface="Arial"/>
              </a:rPr>
              <a:t> </a:t>
            </a:r>
            <a:r>
              <a:rPr lang="de-DE" sz="2000" b="0" kern="0" dirty="0" err="1">
                <a:latin typeface="Arial"/>
              </a:rPr>
              <a:t>of</a:t>
            </a:r>
            <a:r>
              <a:rPr lang="de-DE" sz="2000" b="0" kern="0" dirty="0">
                <a:latin typeface="Arial"/>
              </a:rPr>
              <a:t> </a:t>
            </a:r>
            <a:r>
              <a:rPr lang="de-DE" sz="2000" b="0" kern="0" dirty="0" err="1">
                <a:latin typeface="Arial"/>
              </a:rPr>
              <a:t>giants</a:t>
            </a:r>
            <a:r>
              <a:rPr lang="de-DE" sz="2000" b="0" kern="0" dirty="0">
                <a:latin typeface="Arial"/>
              </a:rPr>
              <a:t>“</a:t>
            </a:r>
          </a:p>
          <a:p>
            <a:pPr lvl="0" algn="l" eaLnBrk="0" hangingPunct="0">
              <a:spcBef>
                <a:spcPct val="0"/>
              </a:spcBef>
              <a:spcAft>
                <a:spcPct val="20000"/>
              </a:spcAft>
            </a:pPr>
            <a:r>
              <a:rPr lang="de-DE" sz="1600" b="0" kern="0" dirty="0">
                <a:latin typeface="Arial"/>
              </a:rPr>
              <a:t>(Newton, 1676)</a:t>
            </a:r>
          </a:p>
        </p:txBody>
      </p:sp>
      <p:sp>
        <p:nvSpPr>
          <p:cNvPr id="18" name="Rechteck 17"/>
          <p:cNvSpPr/>
          <p:nvPr/>
        </p:nvSpPr>
        <p:spPr>
          <a:xfrm>
            <a:off x="1331640" y="2852936"/>
            <a:ext cx="288032" cy="253916"/>
          </a:xfrm>
          <a:prstGeom prst="rect">
            <a:avLst/>
          </a:prstGeom>
        </p:spPr>
        <p:txBody>
          <a:bodyPr vert="horz" wrap="square">
            <a:spAutoFit/>
          </a:bodyPr>
          <a:lstStyle/>
          <a:p>
            <a:pPr algn="l"/>
            <a:r>
              <a:rPr lang="de-DE" sz="1050" b="0"/>
              <a:t>1</a:t>
            </a:r>
          </a:p>
        </p:txBody>
      </p:sp>
      <p:sp>
        <p:nvSpPr>
          <p:cNvPr id="7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39575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b="0" dirty="0"/>
              <a:t>Literatur finden </a:t>
            </a:r>
            <a:br>
              <a:rPr lang="de-DE" b="0" dirty="0"/>
            </a:br>
            <a:r>
              <a:rPr lang="de-DE" dirty="0"/>
              <a:t>Wichtige Datenbanken</a:t>
            </a:r>
          </a:p>
        </p:txBody>
      </p:sp>
      <p:sp>
        <p:nvSpPr>
          <p:cNvPr id="8" name="Rectangle 3"/>
          <p:cNvSpPr txBox="1">
            <a:spLocks noChangeArrowheads="1"/>
          </p:cNvSpPr>
          <p:nvPr/>
        </p:nvSpPr>
        <p:spPr bwMode="auto">
          <a:xfrm>
            <a:off x="628650" y="1196975"/>
            <a:ext cx="8119814" cy="12239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 typeface="Webdings" pitchFamily="18" charset="2"/>
              <a:buChar char="4"/>
              <a:tabLst>
                <a:tab pos="355600" algn="l"/>
              </a:tabLst>
              <a:defRPr/>
            </a:pPr>
            <a:r>
              <a:rPr kumimoji="0" lang="de-DE" sz="2000" b="0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Die Universitätsbibliothek bietet Zugang zu Datenbanken</a:t>
            </a:r>
            <a:r>
              <a:rPr kumimoji="0" lang="de-DE" sz="2000" b="0" i="0" u="none" strike="noStrike" kern="0" cap="none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t> mit Fachliteratur</a:t>
            </a:r>
            <a:br>
              <a:rPr lang="de-DE" sz="2000" b="0" kern="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de-DE" sz="1800" b="0" kern="0" dirty="0"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de-DE" sz="1800" b="0" kern="0" dirty="0">
                <a:latin typeface="Arial" panose="020B0604020202020204" pitchFamily="34" charset="0"/>
                <a:cs typeface="Arial" panose="020B0604020202020204" pitchFamily="34" charset="0"/>
                <a:hlinkClick r:id="rId3"/>
              </a:rPr>
              <a:t>www.ub.upb.de</a:t>
            </a:r>
            <a:r>
              <a:rPr lang="de-DE" sz="1800" b="0" kern="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1800" b="0" kern="0" dirty="0">
                <a:latin typeface="Arial" panose="020B0604020202020204" pitchFamily="34" charset="0"/>
                <a:cs typeface="Arial" panose="020B0604020202020204" pitchFamily="34" charset="0"/>
                <a:sym typeface="Wingdings"/>
              </a:rPr>
              <a:t></a:t>
            </a:r>
            <a:r>
              <a:rPr lang="de-DE" sz="1800" b="0" kern="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1800" b="0" kern="0" dirty="0" err="1">
                <a:latin typeface="Arial" panose="020B0604020202020204" pitchFamily="34" charset="0"/>
                <a:cs typeface="Arial" panose="020B0604020202020204" pitchFamily="34" charset="0"/>
              </a:rPr>
              <a:t>eBibliothek</a:t>
            </a:r>
            <a:r>
              <a:rPr lang="de-DE" sz="1800" b="0" kern="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1800" b="0" kern="0" dirty="0">
                <a:latin typeface="Arial" panose="020B0604020202020204" pitchFamily="34" charset="0"/>
                <a:cs typeface="Arial" panose="020B0604020202020204" pitchFamily="34" charset="0"/>
                <a:sym typeface="Wingdings"/>
              </a:rPr>
              <a:t></a:t>
            </a:r>
            <a:r>
              <a:rPr lang="de-DE" sz="1800" b="0" kern="0" dirty="0">
                <a:latin typeface="Arial" panose="020B0604020202020204" pitchFamily="34" charset="0"/>
                <a:cs typeface="Arial" panose="020B0604020202020204" pitchFamily="34" charset="0"/>
              </a:rPr>
              <a:t> Datenbanken)</a:t>
            </a:r>
            <a:endParaRPr kumimoji="0" lang="de-DE" sz="1800" b="0" i="0" u="none" strike="noStrike" kern="0" cap="none" spc="0" normalizeH="0" baseline="0" noProof="0" dirty="0">
              <a:ln>
                <a:noFill/>
              </a:ln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" name="Grafik 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43608" y="2204864"/>
            <a:ext cx="6624736" cy="4266239"/>
          </a:xfrm>
          <a:prstGeom prst="rect">
            <a:avLst/>
          </a:prstGeom>
        </p:spPr>
      </p:pic>
      <p:sp>
        <p:nvSpPr>
          <p:cNvPr id="5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160821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b="0"/>
              <a:t>Literatur finden </a:t>
            </a:r>
            <a:br>
              <a:rPr lang="de-DE" b="0" dirty="0"/>
            </a:br>
            <a:r>
              <a:rPr lang="de-DE" dirty="0"/>
              <a:t>Wichtige Datenbanken</a:t>
            </a:r>
          </a:p>
        </p:txBody>
      </p:sp>
      <p:pic>
        <p:nvPicPr>
          <p:cNvPr id="5" name="Inhaltsplatzhalter 3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5265120" y="1429063"/>
            <a:ext cx="3510582" cy="1995812"/>
          </a:xfrm>
          <a:prstGeom prst="rect">
            <a:avLst/>
          </a:prstGeom>
          <a:ln>
            <a:solidFill>
              <a:srgbClr val="00254F"/>
            </a:solidFill>
          </a:ln>
        </p:spPr>
      </p:pic>
      <p:sp>
        <p:nvSpPr>
          <p:cNvPr id="6" name="Rectangle 3"/>
          <p:cNvSpPr txBox="1">
            <a:spLocks noChangeArrowheads="1"/>
          </p:cNvSpPr>
          <p:nvPr/>
        </p:nvSpPr>
        <p:spPr>
          <a:xfrm>
            <a:off x="628649" y="1412776"/>
            <a:ext cx="4303391" cy="1799977"/>
          </a:xfrm>
          <a:prstGeom prst="rect">
            <a:avLst/>
          </a:prstGeom>
        </p:spPr>
        <p:txBody>
          <a:bodyPr/>
          <a:lstStyle>
            <a:lvl1pPr marL="342900" indent="-342900" algn="l" rtl="0" eaLnBrk="1" fontAlgn="base" hangingPunct="1">
              <a:spcBef>
                <a:spcPct val="0"/>
              </a:spcBef>
              <a:spcAft>
                <a:spcPct val="20000"/>
              </a:spcAft>
              <a:defRPr sz="2000">
                <a:solidFill>
                  <a:srgbClr val="00254F"/>
                </a:solidFill>
                <a:latin typeface="+mn-lt"/>
                <a:ea typeface="+mn-ea"/>
                <a:cs typeface="+mn-cs"/>
              </a:defRPr>
            </a:lvl1pPr>
            <a:lvl2pPr marL="533400" indent="-177800" algn="l" rtl="0" eaLnBrk="1" fontAlgn="base" hangingPunct="1">
              <a:spcBef>
                <a:spcPct val="0"/>
              </a:spcBef>
              <a:spcAft>
                <a:spcPct val="20000"/>
              </a:spcAft>
              <a:buClr>
                <a:schemeClr val="tx1"/>
              </a:buClr>
              <a:buFont typeface="Webdings" pitchFamily="18" charset="2"/>
              <a:buChar char="4"/>
              <a:defRPr>
                <a:solidFill>
                  <a:srgbClr val="00254F"/>
                </a:solidFill>
                <a:latin typeface="+mn-lt"/>
              </a:defRPr>
            </a:lvl2pPr>
            <a:lvl3pPr marL="898525" indent="-177800" algn="l" rtl="0" eaLnBrk="1" fontAlgn="base" hangingPunct="1">
              <a:spcBef>
                <a:spcPct val="0"/>
              </a:spcBef>
              <a:spcAft>
                <a:spcPct val="20000"/>
              </a:spcAft>
              <a:buClr>
                <a:schemeClr val="tx1"/>
              </a:buClr>
              <a:buFont typeface="Webdings" pitchFamily="18" charset="2"/>
              <a:buChar char="4"/>
              <a:defRPr sz="1600">
                <a:solidFill>
                  <a:srgbClr val="00254F"/>
                </a:solidFill>
                <a:latin typeface="+mn-lt"/>
              </a:defRPr>
            </a:lvl3pPr>
            <a:lvl4pPr marL="1255713" indent="-177800" algn="l" rtl="0" eaLnBrk="1" fontAlgn="base" hangingPunct="1">
              <a:spcBef>
                <a:spcPct val="0"/>
              </a:spcBef>
              <a:spcAft>
                <a:spcPct val="20000"/>
              </a:spcAft>
              <a:buClr>
                <a:schemeClr val="tx1"/>
              </a:buClr>
              <a:buFont typeface="Webdings" pitchFamily="18" charset="2"/>
              <a:buChar char="4"/>
              <a:defRPr sz="1600">
                <a:solidFill>
                  <a:srgbClr val="00254F"/>
                </a:solidFill>
                <a:latin typeface="+mn-lt"/>
              </a:defRPr>
            </a:lvl4pPr>
            <a:lvl5pPr marL="1612900" indent="-177800" algn="l" rtl="0" eaLnBrk="1" fontAlgn="base" hangingPunct="1">
              <a:spcBef>
                <a:spcPct val="0"/>
              </a:spcBef>
              <a:spcAft>
                <a:spcPct val="20000"/>
              </a:spcAft>
              <a:buClr>
                <a:schemeClr val="tx1"/>
              </a:buClr>
              <a:buFont typeface="Webdings" pitchFamily="18" charset="2"/>
              <a:buChar char="4"/>
              <a:defRPr sz="1600">
                <a:solidFill>
                  <a:srgbClr val="00254F"/>
                </a:solidFill>
                <a:latin typeface="+mn-lt"/>
              </a:defRPr>
            </a:lvl5pPr>
            <a:lvl6pPr marL="2070100" indent="-177800" algn="l" rtl="0" eaLnBrk="1" fontAlgn="base" hangingPunct="1">
              <a:spcBef>
                <a:spcPct val="0"/>
              </a:spcBef>
              <a:spcAft>
                <a:spcPct val="20000"/>
              </a:spcAft>
              <a:buClr>
                <a:schemeClr val="tx1"/>
              </a:buClr>
              <a:buFont typeface="Webdings" pitchFamily="18" charset="2"/>
              <a:buChar char="4"/>
              <a:defRPr sz="1600">
                <a:solidFill>
                  <a:srgbClr val="00254F"/>
                </a:solidFill>
                <a:latin typeface="+mn-lt"/>
              </a:defRPr>
            </a:lvl6pPr>
            <a:lvl7pPr marL="2527300" indent="-177800" algn="l" rtl="0" eaLnBrk="1" fontAlgn="base" hangingPunct="1">
              <a:spcBef>
                <a:spcPct val="0"/>
              </a:spcBef>
              <a:spcAft>
                <a:spcPct val="20000"/>
              </a:spcAft>
              <a:buClr>
                <a:schemeClr val="tx1"/>
              </a:buClr>
              <a:buFont typeface="Webdings" pitchFamily="18" charset="2"/>
              <a:buChar char="4"/>
              <a:defRPr sz="1600">
                <a:solidFill>
                  <a:srgbClr val="00254F"/>
                </a:solidFill>
                <a:latin typeface="+mn-lt"/>
              </a:defRPr>
            </a:lvl7pPr>
            <a:lvl8pPr marL="2984500" indent="-177800" algn="l" rtl="0" eaLnBrk="1" fontAlgn="base" hangingPunct="1">
              <a:spcBef>
                <a:spcPct val="0"/>
              </a:spcBef>
              <a:spcAft>
                <a:spcPct val="20000"/>
              </a:spcAft>
              <a:buClr>
                <a:schemeClr val="tx1"/>
              </a:buClr>
              <a:buFont typeface="Webdings" pitchFamily="18" charset="2"/>
              <a:buChar char="4"/>
              <a:defRPr sz="1600">
                <a:solidFill>
                  <a:srgbClr val="00254F"/>
                </a:solidFill>
                <a:latin typeface="+mn-lt"/>
              </a:defRPr>
            </a:lvl8pPr>
            <a:lvl9pPr marL="3441700" indent="-177800" algn="l" rtl="0" eaLnBrk="1" fontAlgn="base" hangingPunct="1">
              <a:spcBef>
                <a:spcPct val="0"/>
              </a:spcBef>
              <a:spcAft>
                <a:spcPct val="20000"/>
              </a:spcAft>
              <a:buClr>
                <a:schemeClr val="tx1"/>
              </a:buClr>
              <a:buFont typeface="Webdings" pitchFamily="18" charset="2"/>
              <a:buChar char="4"/>
              <a:defRPr sz="1600">
                <a:solidFill>
                  <a:srgbClr val="00254F"/>
                </a:solidFill>
                <a:latin typeface="+mn-lt"/>
              </a:defRPr>
            </a:lvl9pPr>
          </a:lstStyle>
          <a:p>
            <a:pPr marL="177800" indent="-177800">
              <a:spcAft>
                <a:spcPts val="600"/>
              </a:spcAft>
              <a:buSzPct val="80000"/>
              <a:buFont typeface="Webdings" pitchFamily="18" charset="2"/>
              <a:buChar char="4"/>
              <a:tabLst>
                <a:tab pos="0" algn="l"/>
              </a:tabLst>
            </a:pPr>
            <a:r>
              <a:rPr lang="de-DE" sz="1800" b="0" kern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Probieren Sie unterschiedliche Suchbegriffe und Kombinationen aus</a:t>
            </a:r>
          </a:p>
          <a:p>
            <a:pPr marL="177800" indent="-177800">
              <a:spcAft>
                <a:spcPts val="600"/>
              </a:spcAft>
              <a:buSzPct val="80000"/>
              <a:buFont typeface="Webdings" pitchFamily="18" charset="2"/>
              <a:buChar char="4"/>
              <a:tabLst>
                <a:tab pos="0" algn="l"/>
              </a:tabLst>
            </a:pPr>
            <a:r>
              <a:rPr lang="de-DE" sz="1800" b="0" kern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Verwenden Sie englische und deutsche Begriffe</a:t>
            </a:r>
          </a:p>
          <a:p>
            <a:pPr marL="177800" indent="-177800">
              <a:spcAft>
                <a:spcPts val="600"/>
              </a:spcAft>
              <a:buSzPct val="80000"/>
              <a:buFont typeface="Webdings" pitchFamily="18" charset="2"/>
              <a:buChar char="4"/>
              <a:tabLst>
                <a:tab pos="0" algn="l"/>
              </a:tabLst>
            </a:pPr>
            <a:r>
              <a:rPr lang="de-DE" sz="1800" b="0" kern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Nutzen Sie die Hinweise von Google Scholar</a:t>
            </a:r>
          </a:p>
        </p:txBody>
      </p:sp>
      <p:pic>
        <p:nvPicPr>
          <p:cNvPr id="7" name="Grafik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14735" y="3872863"/>
            <a:ext cx="8460967" cy="2397023"/>
          </a:xfrm>
          <a:prstGeom prst="rect">
            <a:avLst/>
          </a:prstGeom>
          <a:ln>
            <a:solidFill>
              <a:srgbClr val="00254F"/>
            </a:solidFill>
          </a:ln>
        </p:spPr>
      </p:pic>
      <p:sp>
        <p:nvSpPr>
          <p:cNvPr id="8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9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572945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b="0" dirty="0"/>
              <a:t>Literatur finden </a:t>
            </a:r>
            <a:br>
              <a:rPr lang="de-DE" b="0" dirty="0"/>
            </a:br>
            <a:r>
              <a:rPr lang="de-DE" dirty="0"/>
              <a:t>Wichtige Zeitschriften</a:t>
            </a:r>
          </a:p>
        </p:txBody>
      </p:sp>
      <p:sp>
        <p:nvSpPr>
          <p:cNvPr id="39940" name="Rectangle 3"/>
          <p:cNvSpPr>
            <a:spLocks noGrp="1" noChangeArrowheads="1"/>
          </p:cNvSpPr>
          <p:nvPr>
            <p:ph idx="1"/>
          </p:nvPr>
        </p:nvSpPr>
        <p:spPr>
          <a:xfrm>
            <a:off x="701040" y="1311275"/>
            <a:ext cx="8047424" cy="1799977"/>
          </a:xfrm>
        </p:spPr>
        <p:txBody>
          <a:bodyPr>
            <a:normAutofit lnSpcReduction="10000"/>
          </a:bodyPr>
          <a:lstStyle/>
          <a:p>
            <a:pPr marL="177800" indent="-177800" eaLnBrk="1" hangingPunct="1">
              <a:spcAft>
                <a:spcPts val="600"/>
              </a:spcAft>
              <a:buSzPct val="80000"/>
              <a:buFont typeface="Webdings" pitchFamily="18" charset="2"/>
              <a:buChar char="4"/>
              <a:tabLst>
                <a:tab pos="0" algn="l"/>
              </a:tabLst>
            </a:pPr>
            <a:r>
              <a:rPr lang="de-DE" sz="1800" dirty="0"/>
              <a:t>ein Großteil der wissenschaftlichen Konversation wird in Fachzeitschriften (nicht in Büchern) geführt</a:t>
            </a:r>
          </a:p>
          <a:p>
            <a:pPr marL="177800" indent="-177800" eaLnBrk="1" hangingPunct="1">
              <a:spcAft>
                <a:spcPts val="600"/>
              </a:spcAft>
              <a:buSzPct val="80000"/>
              <a:buFont typeface="Webdings" pitchFamily="18" charset="2"/>
              <a:buChar char="4"/>
              <a:tabLst>
                <a:tab pos="0" algn="l"/>
              </a:tabLst>
            </a:pPr>
            <a:r>
              <a:rPr lang="de-DE" sz="1800" dirty="0"/>
              <a:t>gute Zeitschriften verfügen über ein (doppelt) blindes Begutachtungsverfahren (double blind </a:t>
            </a:r>
            <a:r>
              <a:rPr lang="de-DE" sz="1800" dirty="0" err="1"/>
              <a:t>peer</a:t>
            </a:r>
            <a:r>
              <a:rPr lang="de-DE" sz="1800" dirty="0"/>
              <a:t> </a:t>
            </a:r>
            <a:r>
              <a:rPr lang="de-DE" sz="1800" dirty="0" err="1"/>
              <a:t>review</a:t>
            </a:r>
            <a:r>
              <a:rPr lang="de-DE" sz="1800" dirty="0"/>
              <a:t>)</a:t>
            </a:r>
          </a:p>
          <a:p>
            <a:pPr marL="177800" indent="-177800" eaLnBrk="1" hangingPunct="1">
              <a:spcAft>
                <a:spcPts val="600"/>
              </a:spcAft>
              <a:buSzPct val="80000"/>
              <a:buFont typeface="Webdings" pitchFamily="18" charset="2"/>
              <a:buChar char="4"/>
              <a:tabLst>
                <a:tab pos="0" algn="l"/>
              </a:tabLst>
            </a:pPr>
            <a:r>
              <a:rPr lang="de-DE" sz="1800" dirty="0"/>
              <a:t>Rankings (z. B. VHB </a:t>
            </a:r>
            <a:r>
              <a:rPr lang="de-DE" sz="1800" dirty="0" err="1"/>
              <a:t>Jourqual</a:t>
            </a:r>
            <a:r>
              <a:rPr lang="de-DE" sz="1800" dirty="0"/>
              <a:t> oder Handelsblatt) als Orientierungshilfe </a:t>
            </a:r>
          </a:p>
        </p:txBody>
      </p:sp>
      <p:pic>
        <p:nvPicPr>
          <p:cNvPr id="26626" name="Picture 2"/>
          <p:cNvPicPr>
            <a:picLocks noChangeAspect="1" noChangeArrowheads="1"/>
          </p:cNvPicPr>
          <p:nvPr/>
        </p:nvPicPr>
        <p:blipFill>
          <a:blip r:embed="rId3" cstate="print"/>
          <a:srcRect r="59195" b="38373"/>
          <a:stretch>
            <a:fillRect/>
          </a:stretch>
        </p:blipFill>
        <p:spPr bwMode="auto">
          <a:xfrm>
            <a:off x="628650" y="3199032"/>
            <a:ext cx="3528392" cy="3251655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26628" name="Picture 4"/>
          <p:cNvPicPr>
            <a:picLocks noChangeAspect="1" noChangeArrowheads="1"/>
          </p:cNvPicPr>
          <p:nvPr/>
        </p:nvPicPr>
        <p:blipFill>
          <a:blip r:embed="rId4" cstate="print"/>
          <a:srcRect b="4082"/>
          <a:stretch>
            <a:fillRect/>
          </a:stretch>
        </p:blipFill>
        <p:spPr bwMode="auto">
          <a:xfrm>
            <a:off x="4322833" y="3199032"/>
            <a:ext cx="4608512" cy="3240075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6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7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990743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b="0" dirty="0"/>
              <a:t>Literatur verwalten</a:t>
            </a:r>
            <a:br>
              <a:rPr lang="de-DE" b="0" dirty="0"/>
            </a:br>
            <a:r>
              <a:rPr lang="de-DE" dirty="0" err="1"/>
              <a:t>Citavi</a:t>
            </a:r>
            <a:endParaRPr lang="de-DE" dirty="0"/>
          </a:p>
        </p:txBody>
      </p:sp>
      <p:sp>
        <p:nvSpPr>
          <p:cNvPr id="19" name="Rectangle 3"/>
          <p:cNvSpPr txBox="1">
            <a:spLocks noChangeArrowheads="1"/>
          </p:cNvSpPr>
          <p:nvPr/>
        </p:nvSpPr>
        <p:spPr bwMode="auto">
          <a:xfrm>
            <a:off x="723900" y="1196975"/>
            <a:ext cx="8456612" cy="53038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57188" indent="-263525" algn="l">
              <a:spcBef>
                <a:spcPct val="0"/>
              </a:spcBef>
              <a:spcAft>
                <a:spcPct val="20000"/>
              </a:spcAft>
              <a:buFont typeface="Wingdings" pitchFamily="2" charset="2"/>
              <a:buChar char="§"/>
              <a:defRPr/>
            </a:pPr>
            <a:endParaRPr lang="de-DE" b="0" kern="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57188" indent="-263525" algn="l">
              <a:spcBef>
                <a:spcPct val="0"/>
              </a:spcBef>
              <a:spcAft>
                <a:spcPct val="20000"/>
              </a:spcAft>
              <a:buFont typeface="Wingdings" pitchFamily="2" charset="2"/>
              <a:buChar char="§"/>
              <a:defRPr/>
            </a:pPr>
            <a:endParaRPr lang="de-DE" b="0" kern="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000" indent="-342000" algn="l">
              <a:spcBef>
                <a:spcPct val="0"/>
              </a:spcBef>
              <a:spcAft>
                <a:spcPct val="20000"/>
              </a:spcAft>
              <a:buFont typeface="Wingdings" pitchFamily="2" charset="2"/>
              <a:buChar char="§"/>
              <a:defRPr/>
            </a:pPr>
            <a:endParaRPr lang="de-DE" sz="1400" b="0" kern="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000" indent="-342000" algn="l"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de-DE" sz="2000" b="0" kern="0" dirty="0">
                <a:latin typeface="Arial" panose="020B0604020202020204" pitchFamily="34" charset="0"/>
                <a:cs typeface="Arial" panose="020B0604020202020204" pitchFamily="34" charset="0"/>
              </a:rPr>
              <a:t>Literaturverwaltungsprogramm, das die Unibibliothek kostenlos zur Verfügung stellt</a:t>
            </a:r>
          </a:p>
          <a:p>
            <a:pPr marL="342000" indent="-342000" algn="l"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endParaRPr lang="de-DE" sz="1800" b="0" kern="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000" indent="-342000" algn="l"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de-DE" sz="1800" b="0" dirty="0">
                <a:latin typeface="Arial" panose="020B0604020202020204" pitchFamily="34" charset="0"/>
                <a:cs typeface="Arial" panose="020B0604020202020204" pitchFamily="34" charset="0"/>
              </a:rPr>
              <a:t>http://www.ub.uni-paderborn.de/recherchieren/citavi/</a:t>
            </a:r>
            <a:endParaRPr lang="de-DE" sz="900" b="0" kern="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000" indent="-342000" algn="l"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de-DE" sz="1800" b="0" kern="0" dirty="0">
                <a:latin typeface="Arial" panose="020B0604020202020204" pitchFamily="34" charset="0"/>
                <a:cs typeface="Arial" panose="020B0604020202020204" pitchFamily="34" charset="0"/>
              </a:rPr>
              <a:t>Funktionen</a:t>
            </a:r>
          </a:p>
          <a:p>
            <a:pPr marL="893763" lvl="1" indent="-342900" algn="l"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de-DE" sz="1800" b="0" u="sng" kern="0" dirty="0">
                <a:latin typeface="Arial" panose="020B0604020202020204" pitchFamily="34" charset="0"/>
                <a:cs typeface="Arial" panose="020B0604020202020204" pitchFamily="34" charset="0"/>
                <a:hlinkClick r:id="rId3"/>
              </a:rPr>
              <a:t>Literaturverwaltung</a:t>
            </a:r>
            <a:endParaRPr lang="de-DE" sz="1800" b="0" u="sng" kern="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893763" lvl="1" indent="-342900" algn="l"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de-DE" sz="1800" b="0" u="sng" kern="0" dirty="0">
                <a:latin typeface="Arial" panose="020B0604020202020204" pitchFamily="34" charset="0"/>
                <a:cs typeface="Arial" panose="020B0604020202020204" pitchFamily="34" charset="0"/>
                <a:hlinkClick r:id="rId4"/>
              </a:rPr>
              <a:t>Online-Recherche </a:t>
            </a:r>
            <a:endParaRPr lang="de-DE" sz="1800" b="0" u="sng" kern="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893763" lvl="1" indent="-342900" algn="l"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de-DE" sz="1800" b="0" u="sng" kern="0" dirty="0">
                <a:latin typeface="Arial" panose="020B0604020202020204" pitchFamily="34" charset="0"/>
                <a:cs typeface="Arial" panose="020B0604020202020204" pitchFamily="34" charset="0"/>
                <a:hlinkClick r:id="rId5"/>
              </a:rPr>
              <a:t>Literaturverzeichnis automatisch generieren</a:t>
            </a:r>
            <a:r>
              <a:rPr lang="de-DE" sz="1800" b="0" u="sng" kern="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</a:p>
          <a:p>
            <a:pPr marL="342000" lvl="1" indent="-342000" algn="l"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endParaRPr lang="de-DE" sz="900" b="0" u="sng" kern="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000" indent="-342000" algn="l"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en-US" sz="1800" b="0" kern="0" dirty="0" err="1">
                <a:latin typeface="Arial" panose="020B0604020202020204" pitchFamily="34" charset="0"/>
                <a:cs typeface="Arial" panose="020B0604020202020204" pitchFamily="34" charset="0"/>
              </a:rPr>
              <a:t>Zitationsstil</a:t>
            </a:r>
            <a:r>
              <a:rPr lang="en-US" sz="1800" b="0" kern="0" dirty="0">
                <a:latin typeface="Arial" panose="020B0604020202020204" pitchFamily="34" charset="0"/>
                <a:cs typeface="Arial" panose="020B0604020202020204" pitchFamily="34" charset="0"/>
              </a:rPr>
              <a:t>: APA (American Psychological Association)</a:t>
            </a:r>
            <a:endParaRPr lang="de-DE" sz="1800" b="0" kern="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1989" name="Picture 2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723900" y="1349693"/>
            <a:ext cx="2362200" cy="80962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</p:pic>
      <p:sp>
        <p:nvSpPr>
          <p:cNvPr id="5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0702898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Agenda: Wissenschaftliches Arbeiten</a:t>
            </a:r>
          </a:p>
        </p:txBody>
      </p:sp>
      <p:sp>
        <p:nvSpPr>
          <p:cNvPr id="36868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340768"/>
            <a:ext cx="8229600" cy="5112568"/>
          </a:xfrm>
        </p:spPr>
        <p:txBody>
          <a:bodyPr/>
          <a:lstStyle/>
          <a:p>
            <a:pPr marL="88900" indent="4763" eaLnBrk="1" hangingPunct="1"/>
            <a:endParaRPr lang="de-DE" sz="3200" b="1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Einführung in wissenschaftliches Arbeiten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Literatur finden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sz="2100" b="1" dirty="0"/>
              <a:t>Die Arbeit strukturieren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Wissenschaftlich schreiben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Formale Kriterien</a:t>
            </a:r>
          </a:p>
          <a:p>
            <a:pPr marL="88900" indent="4763" algn="r" eaLnBrk="1" hangingPunct="1"/>
            <a:endParaRPr lang="de-DE" sz="3000" dirty="0"/>
          </a:p>
        </p:txBody>
      </p:sp>
      <p:sp>
        <p:nvSpPr>
          <p:cNvPr id="4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609450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3" name="Rectangle 2"/>
          <p:cNvSpPr>
            <a:spLocks noGrp="1" noChangeArrowheads="1"/>
          </p:cNvSpPr>
          <p:nvPr>
            <p:ph type="title"/>
          </p:nvPr>
        </p:nvSpPr>
        <p:spPr>
          <a:xfrm>
            <a:off x="628650" y="365127"/>
            <a:ext cx="8279130" cy="891244"/>
          </a:xfrm>
        </p:spPr>
        <p:txBody>
          <a:bodyPr>
            <a:normAutofit fontScale="90000"/>
          </a:bodyPr>
          <a:lstStyle/>
          <a:p>
            <a:r>
              <a:rPr lang="de-DE" sz="2900" b="0" dirty="0"/>
              <a:t>Die Arbeit strukturieren</a:t>
            </a:r>
            <a:br>
              <a:rPr lang="de-DE" b="0" dirty="0"/>
            </a:br>
            <a:r>
              <a:rPr lang="de-DE" sz="2900" dirty="0"/>
              <a:t>Beispiel – Gliederung: Literaturübersicht</a:t>
            </a:r>
          </a:p>
        </p:txBody>
      </p:sp>
      <p:sp>
        <p:nvSpPr>
          <p:cNvPr id="6" name="Textfeld 5"/>
          <p:cNvSpPr txBox="1"/>
          <p:nvPr/>
        </p:nvSpPr>
        <p:spPr>
          <a:xfrm>
            <a:off x="239708" y="1329888"/>
            <a:ext cx="8568952" cy="49552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>
              <a:spcAft>
                <a:spcPts val="1200"/>
              </a:spcAft>
            </a:pPr>
            <a:r>
              <a:rPr lang="de-DE" sz="16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Akzeptanz von neuen Technologien im Dienstleistungs- und Fertigungsbereich: Ein Überblick auf Basis des Technology </a:t>
            </a:r>
            <a:r>
              <a:rPr lang="de-DE" sz="1600" b="1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Acceptance</a:t>
            </a:r>
            <a:r>
              <a:rPr lang="de-DE" sz="16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Model 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1  Einführung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2  Akzeptanz von neuen Technologien in den Sektoren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	2.1  Definition des Akzeptanzbegriffs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	2.2  Technology </a:t>
            </a:r>
            <a:r>
              <a:rPr lang="de-DE" sz="1600" b="0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Acceptance</a:t>
            </a: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Model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3  Akzeptanz im Dienstleistungssektor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4  Akzeptanz im Fertigungssektor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5  Vergleich der Sektoren</a:t>
            </a:r>
          </a:p>
          <a:p>
            <a:pPr marL="914400" lvl="1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5.1  Vergleich der Einflüsse auf die Einstellung zur Nutzung einer neuen Technologie</a:t>
            </a:r>
          </a:p>
          <a:p>
            <a:pPr marL="914400" lvl="1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5.2  Vergleich der Einflüsse auf die Verhaltensabsichten zur Nutzung einer neuen Technologie</a:t>
            </a:r>
          </a:p>
          <a:p>
            <a:pPr marL="914400" lvl="1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5.3  Wirkungsmechanismus des wahrgenommenen Bedienkomforts auf den wahrgenommenen Nutzen einer neuen Technologie</a:t>
            </a:r>
          </a:p>
          <a:p>
            <a:pPr marL="914400" lvl="1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6  </a:t>
            </a:r>
            <a:r>
              <a:rPr lang="de-DE" sz="1600" dirty="0">
                <a:latin typeface="Arial" panose="020B0604020202020204" pitchFamily="34" charset="0"/>
                <a:cs typeface="Arial" panose="020B0604020202020204" pitchFamily="34" charset="0"/>
              </a:rPr>
              <a:t>Schlussteil</a:t>
            </a:r>
            <a:endParaRPr lang="de-DE" sz="1600" b="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1910" y="6424931"/>
            <a:ext cx="2057400" cy="365125"/>
          </a:xfrm>
        </p:spPr>
        <p:txBody>
          <a:bodyPr/>
          <a:lstStyle/>
          <a:p>
            <a:pPr algn="ctr"/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634441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3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de-DE" b="0" dirty="0"/>
              <a:t>Die Arbeit strukturieren</a:t>
            </a:r>
            <a:br>
              <a:rPr lang="de-DE" b="0" dirty="0"/>
            </a:br>
            <a:r>
              <a:rPr lang="de-DE" dirty="0"/>
              <a:t>Beispiel-Gliederung: Empirische Arbeit</a:t>
            </a:r>
          </a:p>
        </p:txBody>
      </p:sp>
      <p:sp>
        <p:nvSpPr>
          <p:cNvPr id="6" name="Textfeld 5"/>
          <p:cNvSpPr txBox="1"/>
          <p:nvPr/>
        </p:nvSpPr>
        <p:spPr>
          <a:xfrm>
            <a:off x="287524" y="1367988"/>
            <a:ext cx="8568952" cy="48628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>
              <a:spcBef>
                <a:spcPts val="0"/>
              </a:spcBef>
              <a:spcAft>
                <a:spcPts val="1200"/>
              </a:spcAft>
            </a:pPr>
            <a:r>
              <a:rPr lang="de-DE" sz="1600" b="1" dirty="0">
                <a:latin typeface="Arial" panose="020B0604020202020204" pitchFamily="34" charset="0"/>
                <a:cs typeface="Arial" panose="020B0604020202020204" pitchFamily="34" charset="0"/>
              </a:rPr>
              <a:t>Im Fun Office zu Hause: Wie nutzen Arbeitgeber die Raumarchitektur als Instrument des internen </a:t>
            </a:r>
            <a:r>
              <a:rPr lang="de-DE" sz="1600" b="1" dirty="0" err="1">
                <a:latin typeface="Arial" panose="020B0604020202020204" pitchFamily="34" charset="0"/>
                <a:cs typeface="Arial" panose="020B0604020202020204" pitchFamily="34" charset="0"/>
              </a:rPr>
              <a:t>Employer</a:t>
            </a:r>
            <a:r>
              <a:rPr lang="de-DE" sz="16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1600" b="1" dirty="0" err="1">
                <a:latin typeface="Arial" panose="020B0604020202020204" pitchFamily="34" charset="0"/>
                <a:cs typeface="Arial" panose="020B0604020202020204" pitchFamily="34" charset="0"/>
              </a:rPr>
              <a:t>Brandings</a:t>
            </a:r>
            <a:r>
              <a:rPr lang="de-DE" sz="1600" b="1" dirty="0">
                <a:latin typeface="Arial" panose="020B0604020202020204" pitchFamily="34" charset="0"/>
                <a:cs typeface="Arial" panose="020B0604020202020204" pitchFamily="34" charset="0"/>
              </a:rPr>
              <a:t>? Eine empirische Analyse </a:t>
            </a: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endParaRPr lang="de-DE" sz="1600" b="0" dirty="0">
              <a:solidFill>
                <a:schemeClr val="tx1"/>
              </a:solidFill>
            </a:endParaRP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  Einführung	</a:t>
            </a: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  Theoretische Grundlagen	</a:t>
            </a: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2.1  </a:t>
            </a:r>
            <a:r>
              <a:rPr lang="de-DE" sz="1600" b="0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Employer</a:t>
            </a: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Branding	</a:t>
            </a: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2.2  Internes Branding	</a:t>
            </a: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2.3  Corporate </a:t>
            </a:r>
            <a:r>
              <a:rPr lang="de-DE" sz="1600" b="0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Architecture</a:t>
            </a: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2.4  Raumarchitektur als Instrument des internen </a:t>
            </a:r>
            <a:r>
              <a:rPr lang="de-DE" sz="1600" b="0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Employer</a:t>
            </a: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1600" b="0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Brandings</a:t>
            </a:r>
            <a:endParaRPr lang="de-DE" sz="1600" b="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  Methodisches Vorgehen</a:t>
            </a: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3.1  Stichprobe</a:t>
            </a: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3.2  Inhaltsanalyse</a:t>
            </a: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3.3  KH </a:t>
            </a:r>
            <a:r>
              <a:rPr lang="de-DE" sz="1600" b="0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Coder</a:t>
            </a:r>
            <a:endParaRPr lang="de-DE" sz="1600" b="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4  Untersuchung und Auswertung der Ergebnisse</a:t>
            </a:r>
          </a:p>
          <a:p>
            <a:pPr marL="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5  Schlussbetrachtung</a:t>
            </a:r>
          </a:p>
        </p:txBody>
      </p:sp>
      <p:sp>
        <p:nvSpPr>
          <p:cNvPr id="4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362075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3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e-DE" b="0" dirty="0"/>
              <a:t>Die Arbeit strukturieren</a:t>
            </a:r>
            <a:br>
              <a:rPr lang="de-DE" b="0" dirty="0"/>
            </a:br>
            <a:r>
              <a:rPr lang="de-DE" dirty="0"/>
              <a:t>Beispiel für eine Gliederung – Empirische Arbeit</a:t>
            </a:r>
          </a:p>
        </p:txBody>
      </p:sp>
      <p:sp>
        <p:nvSpPr>
          <p:cNvPr id="6" name="Textfeld 5"/>
          <p:cNvSpPr txBox="1"/>
          <p:nvPr/>
        </p:nvSpPr>
        <p:spPr>
          <a:xfrm>
            <a:off x="218944" y="1322268"/>
            <a:ext cx="8765036" cy="50783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algn="l">
              <a:spcBef>
                <a:spcPts val="0"/>
              </a:spcBef>
              <a:spcAft>
                <a:spcPts val="0"/>
              </a:spcAft>
            </a:pPr>
            <a:r>
              <a:rPr lang="de-DE" sz="18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Chancenkontinent Afrika? Gründe für die Internationalisierung ostwestfälischer Mittelstandsunternehmen in die Region Subsahara-Afrika</a:t>
            </a:r>
          </a:p>
          <a:p>
            <a:pPr marL="457200" algn="l">
              <a:spcBef>
                <a:spcPts val="0"/>
              </a:spcBef>
              <a:spcAft>
                <a:spcPts val="0"/>
              </a:spcAft>
            </a:pPr>
            <a:endParaRPr lang="de-DE" sz="18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8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  Einführung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2  Theoretische Grundlagen 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	2.1  Definitionen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	2.2  Motive für die Internationalisierung mittelständischer Unternehmen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	2.3  Subsahara-Afrika im Kontext der Weltwirtschaft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3  Methodisches Vorgehen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	3.1  Halbstandardisiertes Leitfadeninterview als Experteninterview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	3.2  Die Interviewpartner und der Interviewleitfaden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	3.3  Vorgehensweise der Auswertung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4 Untersuchung, Darstellung und Interpretation der Ergebnisse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	4.1 Schwerpunkt und Ausmaß der Auslandsaktivität in Subsahara-Afrika</a:t>
            </a:r>
          </a:p>
          <a:p>
            <a:pPr marL="457200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	4.2 Gründe für eine Internationalisierung in die Region Subsahara-Afrika</a:t>
            </a:r>
          </a:p>
          <a:p>
            <a:pPr marL="914400" lvl="1" indent="-457200" algn="l">
              <a:spcBef>
                <a:spcPts val="0"/>
              </a:spcBef>
              <a:spcAft>
                <a:spcPts val="600"/>
              </a:spcAft>
            </a:pPr>
            <a:r>
              <a:rPr lang="de-DE" sz="16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5. Schlussbetrachtung</a:t>
            </a:r>
          </a:p>
        </p:txBody>
      </p:sp>
      <p:sp>
        <p:nvSpPr>
          <p:cNvPr id="4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044836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de-DE" b="0"/>
              <a:t>Die Arbeit strukturieren</a:t>
            </a:r>
            <a:br>
              <a:rPr lang="de-DE"/>
            </a:br>
            <a:r>
              <a:rPr lang="de-DE"/>
              <a:t>Grundformen einer Gliederung in fünf Kapiteln</a:t>
            </a:r>
          </a:p>
        </p:txBody>
      </p:sp>
      <p:grpSp>
        <p:nvGrpSpPr>
          <p:cNvPr id="4" name="Group 3"/>
          <p:cNvGrpSpPr>
            <a:grpSpLocks/>
          </p:cNvGrpSpPr>
          <p:nvPr/>
        </p:nvGrpSpPr>
        <p:grpSpPr bwMode="auto">
          <a:xfrm>
            <a:off x="792163" y="2181225"/>
            <a:ext cx="647700" cy="600075"/>
            <a:chOff x="499" y="845"/>
            <a:chExt cx="408" cy="378"/>
          </a:xfrm>
        </p:grpSpPr>
        <p:sp>
          <p:nvSpPr>
            <p:cNvPr id="5" name="Oval 4"/>
            <p:cNvSpPr>
              <a:spLocks noChangeArrowheads="1"/>
            </p:cNvSpPr>
            <p:nvPr/>
          </p:nvSpPr>
          <p:spPr bwMode="auto">
            <a:xfrm>
              <a:off x="521" y="845"/>
              <a:ext cx="363" cy="363"/>
            </a:xfrm>
            <a:prstGeom prst="ellipse">
              <a:avLst/>
            </a:prstGeom>
            <a:solidFill>
              <a:schemeClr val="bg1"/>
            </a:solidFill>
            <a:ln w="25400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6" name="Text Box 5"/>
            <p:cNvSpPr txBox="1">
              <a:spLocks noChangeArrowheads="1"/>
            </p:cNvSpPr>
            <p:nvPr/>
          </p:nvSpPr>
          <p:spPr bwMode="auto">
            <a:xfrm>
              <a:off x="499" y="935"/>
              <a:ext cx="408" cy="288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</p:spPr>
          <p:txBody>
            <a:bodyPr anchorCtr="1">
              <a:spAutoFit/>
            </a:bodyPr>
            <a:lstStyle/>
            <a:p>
              <a:r>
                <a:rPr lang="de-DE">
                  <a:solidFill>
                    <a:schemeClr val="tx1"/>
                  </a:solidFill>
                </a:rPr>
                <a:t>1</a:t>
              </a:r>
            </a:p>
          </p:txBody>
        </p:sp>
      </p:grpSp>
      <p:grpSp>
        <p:nvGrpSpPr>
          <p:cNvPr id="7" name="Group 6"/>
          <p:cNvGrpSpPr>
            <a:grpSpLocks/>
          </p:cNvGrpSpPr>
          <p:nvPr/>
        </p:nvGrpSpPr>
        <p:grpSpPr bwMode="auto">
          <a:xfrm>
            <a:off x="576263" y="3068638"/>
            <a:ext cx="1079500" cy="576262"/>
            <a:chOff x="363" y="1434"/>
            <a:chExt cx="680" cy="363"/>
          </a:xfrm>
        </p:grpSpPr>
        <p:sp>
          <p:nvSpPr>
            <p:cNvPr id="8" name="Oval 7"/>
            <p:cNvSpPr>
              <a:spLocks noChangeArrowheads="1"/>
            </p:cNvSpPr>
            <p:nvPr/>
          </p:nvSpPr>
          <p:spPr bwMode="auto">
            <a:xfrm>
              <a:off x="521" y="1434"/>
              <a:ext cx="363" cy="363"/>
            </a:xfrm>
            <a:prstGeom prst="ellipse">
              <a:avLst/>
            </a:prstGeom>
            <a:solidFill>
              <a:schemeClr val="bg1"/>
            </a:solidFill>
            <a:ln w="25400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9" name="Text Box 8"/>
            <p:cNvSpPr txBox="1">
              <a:spLocks noChangeArrowheads="1"/>
            </p:cNvSpPr>
            <p:nvPr/>
          </p:nvSpPr>
          <p:spPr bwMode="auto">
            <a:xfrm>
              <a:off x="363" y="1480"/>
              <a:ext cx="680" cy="288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</p:spPr>
          <p:txBody>
            <a:bodyPr anchorCtr="1">
              <a:spAutoFit/>
            </a:bodyPr>
            <a:lstStyle/>
            <a:p>
              <a:r>
                <a:rPr lang="de-DE">
                  <a:solidFill>
                    <a:schemeClr val="tx1"/>
                  </a:solidFill>
                </a:rPr>
                <a:t>2</a:t>
              </a:r>
            </a:p>
          </p:txBody>
        </p:sp>
      </p:grpSp>
      <p:grpSp>
        <p:nvGrpSpPr>
          <p:cNvPr id="10" name="Group 9"/>
          <p:cNvGrpSpPr>
            <a:grpSpLocks/>
          </p:cNvGrpSpPr>
          <p:nvPr/>
        </p:nvGrpSpPr>
        <p:grpSpPr bwMode="auto">
          <a:xfrm>
            <a:off x="719138" y="3932238"/>
            <a:ext cx="792162" cy="576262"/>
            <a:chOff x="453" y="2069"/>
            <a:chExt cx="499" cy="363"/>
          </a:xfrm>
        </p:grpSpPr>
        <p:sp>
          <p:nvSpPr>
            <p:cNvPr id="11" name="Oval 10"/>
            <p:cNvSpPr>
              <a:spLocks noChangeArrowheads="1"/>
            </p:cNvSpPr>
            <p:nvPr/>
          </p:nvSpPr>
          <p:spPr bwMode="auto">
            <a:xfrm>
              <a:off x="521" y="2069"/>
              <a:ext cx="363" cy="363"/>
            </a:xfrm>
            <a:prstGeom prst="ellipse">
              <a:avLst/>
            </a:prstGeom>
            <a:solidFill>
              <a:schemeClr val="bg1"/>
            </a:solidFill>
            <a:ln w="25400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12" name="Text Box 11"/>
            <p:cNvSpPr txBox="1">
              <a:spLocks noChangeArrowheads="1"/>
            </p:cNvSpPr>
            <p:nvPr/>
          </p:nvSpPr>
          <p:spPr bwMode="auto">
            <a:xfrm>
              <a:off x="453" y="2115"/>
              <a:ext cx="499" cy="288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</p:spPr>
          <p:txBody>
            <a:bodyPr anchorCtr="1">
              <a:spAutoFit/>
            </a:bodyPr>
            <a:lstStyle/>
            <a:p>
              <a:r>
                <a:rPr lang="de-DE">
                  <a:solidFill>
                    <a:schemeClr val="tx1"/>
                  </a:solidFill>
                </a:rPr>
                <a:t>3</a:t>
              </a:r>
            </a:p>
          </p:txBody>
        </p:sp>
      </p:grpSp>
      <p:grpSp>
        <p:nvGrpSpPr>
          <p:cNvPr id="13" name="Group 12"/>
          <p:cNvGrpSpPr>
            <a:grpSpLocks/>
          </p:cNvGrpSpPr>
          <p:nvPr/>
        </p:nvGrpSpPr>
        <p:grpSpPr bwMode="auto">
          <a:xfrm>
            <a:off x="827088" y="4797425"/>
            <a:ext cx="576262" cy="576263"/>
            <a:chOff x="521" y="2704"/>
            <a:chExt cx="363" cy="363"/>
          </a:xfrm>
        </p:grpSpPr>
        <p:sp>
          <p:nvSpPr>
            <p:cNvPr id="14" name="Oval 13"/>
            <p:cNvSpPr>
              <a:spLocks noChangeArrowheads="1"/>
            </p:cNvSpPr>
            <p:nvPr/>
          </p:nvSpPr>
          <p:spPr bwMode="auto">
            <a:xfrm>
              <a:off x="521" y="2704"/>
              <a:ext cx="363" cy="363"/>
            </a:xfrm>
            <a:prstGeom prst="ellipse">
              <a:avLst/>
            </a:prstGeom>
            <a:solidFill>
              <a:schemeClr val="bg1"/>
            </a:solidFill>
            <a:ln w="25400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15" name="Text Box 14"/>
            <p:cNvSpPr txBox="1">
              <a:spLocks noChangeArrowheads="1"/>
            </p:cNvSpPr>
            <p:nvPr/>
          </p:nvSpPr>
          <p:spPr bwMode="auto">
            <a:xfrm>
              <a:off x="544" y="2750"/>
              <a:ext cx="318" cy="288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</p:spPr>
          <p:txBody>
            <a:bodyPr anchorCtr="1">
              <a:spAutoFit/>
            </a:bodyPr>
            <a:lstStyle/>
            <a:p>
              <a:r>
                <a:rPr lang="de-DE">
                  <a:solidFill>
                    <a:schemeClr val="tx1"/>
                  </a:solidFill>
                </a:rPr>
                <a:t>4</a:t>
              </a:r>
            </a:p>
          </p:txBody>
        </p:sp>
      </p:grpSp>
      <p:grpSp>
        <p:nvGrpSpPr>
          <p:cNvPr id="16" name="Group 15"/>
          <p:cNvGrpSpPr>
            <a:grpSpLocks/>
          </p:cNvGrpSpPr>
          <p:nvPr/>
        </p:nvGrpSpPr>
        <p:grpSpPr bwMode="auto">
          <a:xfrm>
            <a:off x="827088" y="5661025"/>
            <a:ext cx="576262" cy="576263"/>
            <a:chOff x="521" y="3294"/>
            <a:chExt cx="363" cy="363"/>
          </a:xfrm>
        </p:grpSpPr>
        <p:sp>
          <p:nvSpPr>
            <p:cNvPr id="17" name="Oval 16"/>
            <p:cNvSpPr>
              <a:spLocks noChangeArrowheads="1"/>
            </p:cNvSpPr>
            <p:nvPr/>
          </p:nvSpPr>
          <p:spPr bwMode="auto">
            <a:xfrm>
              <a:off x="521" y="3294"/>
              <a:ext cx="363" cy="363"/>
            </a:xfrm>
            <a:prstGeom prst="ellipse">
              <a:avLst/>
            </a:prstGeom>
            <a:solidFill>
              <a:schemeClr val="bg1"/>
            </a:solidFill>
            <a:ln w="25400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18" name="Text Box 17"/>
            <p:cNvSpPr txBox="1">
              <a:spLocks noChangeArrowheads="1"/>
            </p:cNvSpPr>
            <p:nvPr/>
          </p:nvSpPr>
          <p:spPr bwMode="auto">
            <a:xfrm>
              <a:off x="544" y="3339"/>
              <a:ext cx="317" cy="288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</p:spPr>
          <p:txBody>
            <a:bodyPr anchorCtr="1">
              <a:spAutoFit/>
            </a:bodyPr>
            <a:lstStyle/>
            <a:p>
              <a:r>
                <a:rPr lang="de-DE">
                  <a:solidFill>
                    <a:schemeClr val="tx1"/>
                  </a:solidFill>
                </a:rPr>
                <a:t>5</a:t>
              </a:r>
            </a:p>
          </p:txBody>
        </p:sp>
      </p:grpSp>
      <p:cxnSp>
        <p:nvCxnSpPr>
          <p:cNvPr id="19" name="AutoShape 18"/>
          <p:cNvCxnSpPr>
            <a:cxnSpLocks noChangeShapeType="1"/>
            <a:stCxn id="6" idx="2"/>
            <a:endCxn id="8" idx="0"/>
          </p:cNvCxnSpPr>
          <p:nvPr/>
        </p:nvCxnSpPr>
        <p:spPr bwMode="auto">
          <a:xfrm>
            <a:off x="1116013" y="2781300"/>
            <a:ext cx="0" cy="274638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cxnSp>
        <p:nvCxnSpPr>
          <p:cNvPr id="20" name="AutoShape 19"/>
          <p:cNvCxnSpPr>
            <a:cxnSpLocks noChangeShapeType="1"/>
            <a:stCxn id="8" idx="4"/>
            <a:endCxn id="11" idx="0"/>
          </p:cNvCxnSpPr>
          <p:nvPr/>
        </p:nvCxnSpPr>
        <p:spPr bwMode="auto">
          <a:xfrm>
            <a:off x="1116013" y="3657600"/>
            <a:ext cx="0" cy="261938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cxnSp>
        <p:nvCxnSpPr>
          <p:cNvPr id="21" name="AutoShape 20"/>
          <p:cNvCxnSpPr>
            <a:cxnSpLocks noChangeShapeType="1"/>
            <a:stCxn id="11" idx="4"/>
            <a:endCxn id="14" idx="0"/>
          </p:cNvCxnSpPr>
          <p:nvPr/>
        </p:nvCxnSpPr>
        <p:spPr bwMode="auto">
          <a:xfrm>
            <a:off x="1116013" y="4521200"/>
            <a:ext cx="0" cy="263525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cxnSp>
        <p:nvCxnSpPr>
          <p:cNvPr id="22" name="AutoShape 21"/>
          <p:cNvCxnSpPr>
            <a:cxnSpLocks noChangeShapeType="1"/>
            <a:stCxn id="14" idx="4"/>
            <a:endCxn id="17" idx="0"/>
          </p:cNvCxnSpPr>
          <p:nvPr/>
        </p:nvCxnSpPr>
        <p:spPr bwMode="auto">
          <a:xfrm>
            <a:off x="1116013" y="5386388"/>
            <a:ext cx="0" cy="261937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grpSp>
        <p:nvGrpSpPr>
          <p:cNvPr id="23" name="Group 22"/>
          <p:cNvGrpSpPr>
            <a:grpSpLocks/>
          </p:cNvGrpSpPr>
          <p:nvPr/>
        </p:nvGrpSpPr>
        <p:grpSpPr bwMode="auto">
          <a:xfrm>
            <a:off x="3600450" y="2324100"/>
            <a:ext cx="647700" cy="600075"/>
            <a:chOff x="499" y="845"/>
            <a:chExt cx="408" cy="378"/>
          </a:xfrm>
        </p:grpSpPr>
        <p:sp>
          <p:nvSpPr>
            <p:cNvPr id="24" name="Oval 23"/>
            <p:cNvSpPr>
              <a:spLocks noChangeArrowheads="1"/>
            </p:cNvSpPr>
            <p:nvPr/>
          </p:nvSpPr>
          <p:spPr bwMode="auto">
            <a:xfrm>
              <a:off x="521" y="845"/>
              <a:ext cx="363" cy="363"/>
            </a:xfrm>
            <a:prstGeom prst="ellipse">
              <a:avLst/>
            </a:prstGeom>
            <a:solidFill>
              <a:schemeClr val="bg1"/>
            </a:solidFill>
            <a:ln w="25400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25" name="Text Box 24"/>
            <p:cNvSpPr txBox="1">
              <a:spLocks noChangeArrowheads="1"/>
            </p:cNvSpPr>
            <p:nvPr/>
          </p:nvSpPr>
          <p:spPr bwMode="auto">
            <a:xfrm>
              <a:off x="499" y="935"/>
              <a:ext cx="408" cy="288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</p:spPr>
          <p:txBody>
            <a:bodyPr anchorCtr="1">
              <a:spAutoFit/>
            </a:bodyPr>
            <a:lstStyle/>
            <a:p>
              <a:r>
                <a:rPr lang="de-DE">
                  <a:solidFill>
                    <a:schemeClr val="tx1"/>
                  </a:solidFill>
                </a:rPr>
                <a:t>1</a:t>
              </a:r>
            </a:p>
          </p:txBody>
        </p:sp>
      </p:grpSp>
      <p:sp>
        <p:nvSpPr>
          <p:cNvPr id="26" name="Oval 25"/>
          <p:cNvSpPr>
            <a:spLocks noChangeArrowheads="1"/>
          </p:cNvSpPr>
          <p:nvPr/>
        </p:nvSpPr>
        <p:spPr bwMode="auto">
          <a:xfrm>
            <a:off x="2663825" y="3284538"/>
            <a:ext cx="576263" cy="576262"/>
          </a:xfrm>
          <a:prstGeom prst="ellipse">
            <a:avLst/>
          </a:prstGeom>
          <a:solidFill>
            <a:schemeClr val="bg1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>
              <a:solidFill>
                <a:schemeClr val="tx1"/>
              </a:solidFill>
            </a:endParaRPr>
          </a:p>
        </p:txBody>
      </p:sp>
      <p:sp>
        <p:nvSpPr>
          <p:cNvPr id="27" name="Text Box 26"/>
          <p:cNvSpPr txBox="1">
            <a:spLocks noChangeArrowheads="1"/>
          </p:cNvSpPr>
          <p:nvPr/>
        </p:nvSpPr>
        <p:spPr bwMode="auto">
          <a:xfrm>
            <a:off x="2413000" y="3357563"/>
            <a:ext cx="1079500" cy="45720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>
                <a:solidFill>
                  <a:schemeClr val="tx1"/>
                </a:solidFill>
              </a:rPr>
              <a:t>2</a:t>
            </a:r>
          </a:p>
        </p:txBody>
      </p:sp>
      <p:sp>
        <p:nvSpPr>
          <p:cNvPr id="28" name="Oval 27"/>
          <p:cNvSpPr>
            <a:spLocks noChangeArrowheads="1"/>
          </p:cNvSpPr>
          <p:nvPr/>
        </p:nvSpPr>
        <p:spPr bwMode="auto">
          <a:xfrm>
            <a:off x="3635375" y="3284538"/>
            <a:ext cx="576263" cy="576262"/>
          </a:xfrm>
          <a:prstGeom prst="ellipse">
            <a:avLst/>
          </a:prstGeom>
          <a:solidFill>
            <a:schemeClr val="bg1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>
              <a:solidFill>
                <a:schemeClr val="tx1"/>
              </a:solidFill>
            </a:endParaRPr>
          </a:p>
        </p:txBody>
      </p:sp>
      <p:sp>
        <p:nvSpPr>
          <p:cNvPr id="29" name="Text Box 28"/>
          <p:cNvSpPr txBox="1">
            <a:spLocks noChangeArrowheads="1"/>
          </p:cNvSpPr>
          <p:nvPr/>
        </p:nvSpPr>
        <p:spPr bwMode="auto">
          <a:xfrm>
            <a:off x="3527425" y="3357563"/>
            <a:ext cx="792163" cy="45720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>
                <a:solidFill>
                  <a:schemeClr val="tx1"/>
                </a:solidFill>
              </a:rPr>
              <a:t>3</a:t>
            </a:r>
          </a:p>
        </p:txBody>
      </p:sp>
      <p:sp>
        <p:nvSpPr>
          <p:cNvPr id="30" name="Oval 29"/>
          <p:cNvSpPr>
            <a:spLocks noChangeArrowheads="1"/>
          </p:cNvSpPr>
          <p:nvPr/>
        </p:nvSpPr>
        <p:spPr bwMode="auto">
          <a:xfrm>
            <a:off x="4572000" y="3284538"/>
            <a:ext cx="576263" cy="576262"/>
          </a:xfrm>
          <a:prstGeom prst="ellipse">
            <a:avLst/>
          </a:prstGeom>
          <a:solidFill>
            <a:schemeClr val="bg1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>
              <a:solidFill>
                <a:schemeClr val="tx1"/>
              </a:solidFill>
            </a:endParaRPr>
          </a:p>
        </p:txBody>
      </p:sp>
      <p:sp>
        <p:nvSpPr>
          <p:cNvPr id="31" name="Text Box 30"/>
          <p:cNvSpPr txBox="1">
            <a:spLocks noChangeArrowheads="1"/>
          </p:cNvSpPr>
          <p:nvPr/>
        </p:nvSpPr>
        <p:spPr bwMode="auto">
          <a:xfrm>
            <a:off x="4608513" y="3357563"/>
            <a:ext cx="504825" cy="45720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>
                <a:solidFill>
                  <a:schemeClr val="tx1"/>
                </a:solidFill>
              </a:rPr>
              <a:t>4</a:t>
            </a:r>
          </a:p>
        </p:txBody>
      </p:sp>
      <p:sp>
        <p:nvSpPr>
          <p:cNvPr id="32" name="Oval 31"/>
          <p:cNvSpPr>
            <a:spLocks noChangeArrowheads="1"/>
          </p:cNvSpPr>
          <p:nvPr/>
        </p:nvSpPr>
        <p:spPr bwMode="auto">
          <a:xfrm>
            <a:off x="3635375" y="4149725"/>
            <a:ext cx="576263" cy="576263"/>
          </a:xfrm>
          <a:prstGeom prst="ellipse">
            <a:avLst/>
          </a:prstGeom>
          <a:solidFill>
            <a:schemeClr val="bg1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>
              <a:solidFill>
                <a:schemeClr val="tx1"/>
              </a:solidFill>
            </a:endParaRPr>
          </a:p>
        </p:txBody>
      </p:sp>
      <p:sp>
        <p:nvSpPr>
          <p:cNvPr id="33" name="Text Box 32"/>
          <p:cNvSpPr txBox="1">
            <a:spLocks noChangeArrowheads="1"/>
          </p:cNvSpPr>
          <p:nvPr/>
        </p:nvSpPr>
        <p:spPr bwMode="auto">
          <a:xfrm>
            <a:off x="3671888" y="4221163"/>
            <a:ext cx="503237" cy="45720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>
                <a:solidFill>
                  <a:schemeClr val="tx1"/>
                </a:solidFill>
              </a:rPr>
              <a:t>5</a:t>
            </a:r>
          </a:p>
        </p:txBody>
      </p:sp>
      <p:cxnSp>
        <p:nvCxnSpPr>
          <p:cNvPr id="34" name="AutoShape 33"/>
          <p:cNvCxnSpPr>
            <a:cxnSpLocks noChangeShapeType="1"/>
            <a:stCxn id="25" idx="1"/>
            <a:endCxn id="26" idx="0"/>
          </p:cNvCxnSpPr>
          <p:nvPr/>
        </p:nvCxnSpPr>
        <p:spPr bwMode="auto">
          <a:xfrm flipH="1">
            <a:off x="2952750" y="2695575"/>
            <a:ext cx="647700" cy="576263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cxnSp>
        <p:nvCxnSpPr>
          <p:cNvPr id="35" name="AutoShape 34"/>
          <p:cNvCxnSpPr>
            <a:cxnSpLocks noChangeShapeType="1"/>
            <a:stCxn id="25" idx="3"/>
            <a:endCxn id="30" idx="0"/>
          </p:cNvCxnSpPr>
          <p:nvPr/>
        </p:nvCxnSpPr>
        <p:spPr bwMode="auto">
          <a:xfrm>
            <a:off x="4248150" y="2695575"/>
            <a:ext cx="612775" cy="576263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cxnSp>
        <p:nvCxnSpPr>
          <p:cNvPr id="36" name="AutoShape 35"/>
          <p:cNvCxnSpPr>
            <a:cxnSpLocks noChangeShapeType="1"/>
            <a:stCxn id="25" idx="2"/>
            <a:endCxn id="28" idx="0"/>
          </p:cNvCxnSpPr>
          <p:nvPr/>
        </p:nvCxnSpPr>
        <p:spPr bwMode="auto">
          <a:xfrm>
            <a:off x="3924300" y="2924175"/>
            <a:ext cx="0" cy="347663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cxnSp>
        <p:nvCxnSpPr>
          <p:cNvPr id="37" name="AutoShape 36"/>
          <p:cNvCxnSpPr>
            <a:cxnSpLocks noChangeShapeType="1"/>
            <a:stCxn id="26" idx="4"/>
            <a:endCxn id="32" idx="2"/>
          </p:cNvCxnSpPr>
          <p:nvPr/>
        </p:nvCxnSpPr>
        <p:spPr bwMode="auto">
          <a:xfrm>
            <a:off x="2952750" y="3873500"/>
            <a:ext cx="669925" cy="565150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cxnSp>
        <p:nvCxnSpPr>
          <p:cNvPr id="38" name="AutoShape 37"/>
          <p:cNvCxnSpPr>
            <a:cxnSpLocks noChangeShapeType="1"/>
            <a:stCxn id="32" idx="6"/>
            <a:endCxn id="30" idx="4"/>
          </p:cNvCxnSpPr>
          <p:nvPr/>
        </p:nvCxnSpPr>
        <p:spPr bwMode="auto">
          <a:xfrm flipV="1">
            <a:off x="4224338" y="3873500"/>
            <a:ext cx="636587" cy="565150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cxnSp>
        <p:nvCxnSpPr>
          <p:cNvPr id="39" name="AutoShape 38"/>
          <p:cNvCxnSpPr>
            <a:cxnSpLocks noChangeShapeType="1"/>
            <a:stCxn id="32" idx="0"/>
            <a:endCxn id="28" idx="4"/>
          </p:cNvCxnSpPr>
          <p:nvPr/>
        </p:nvCxnSpPr>
        <p:spPr bwMode="auto">
          <a:xfrm flipV="1">
            <a:off x="3924300" y="3873500"/>
            <a:ext cx="0" cy="263525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grpSp>
        <p:nvGrpSpPr>
          <p:cNvPr id="40" name="Group 39"/>
          <p:cNvGrpSpPr>
            <a:grpSpLocks/>
          </p:cNvGrpSpPr>
          <p:nvPr/>
        </p:nvGrpSpPr>
        <p:grpSpPr bwMode="auto">
          <a:xfrm>
            <a:off x="6911975" y="2276475"/>
            <a:ext cx="647700" cy="600075"/>
            <a:chOff x="499" y="845"/>
            <a:chExt cx="408" cy="378"/>
          </a:xfrm>
        </p:grpSpPr>
        <p:sp>
          <p:nvSpPr>
            <p:cNvPr id="41" name="Oval 40"/>
            <p:cNvSpPr>
              <a:spLocks noChangeArrowheads="1"/>
            </p:cNvSpPr>
            <p:nvPr/>
          </p:nvSpPr>
          <p:spPr bwMode="auto">
            <a:xfrm>
              <a:off x="521" y="845"/>
              <a:ext cx="363" cy="363"/>
            </a:xfrm>
            <a:prstGeom prst="ellipse">
              <a:avLst/>
            </a:prstGeom>
            <a:solidFill>
              <a:schemeClr val="bg1"/>
            </a:solidFill>
            <a:ln w="25400" algn="ctr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>
                <a:solidFill>
                  <a:schemeClr val="tx1"/>
                </a:solidFill>
              </a:endParaRPr>
            </a:p>
          </p:txBody>
        </p:sp>
        <p:sp>
          <p:nvSpPr>
            <p:cNvPr id="42" name="Text Box 41"/>
            <p:cNvSpPr txBox="1">
              <a:spLocks noChangeArrowheads="1"/>
            </p:cNvSpPr>
            <p:nvPr/>
          </p:nvSpPr>
          <p:spPr bwMode="auto">
            <a:xfrm>
              <a:off x="499" y="935"/>
              <a:ext cx="408" cy="288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</p:spPr>
          <p:txBody>
            <a:bodyPr anchorCtr="1">
              <a:spAutoFit/>
            </a:bodyPr>
            <a:lstStyle/>
            <a:p>
              <a:r>
                <a:rPr lang="de-DE">
                  <a:solidFill>
                    <a:schemeClr val="tx1"/>
                  </a:solidFill>
                </a:rPr>
                <a:t>1</a:t>
              </a:r>
            </a:p>
          </p:txBody>
        </p:sp>
      </p:grpSp>
      <p:sp>
        <p:nvSpPr>
          <p:cNvPr id="43" name="Oval 42"/>
          <p:cNvSpPr>
            <a:spLocks noChangeArrowheads="1"/>
          </p:cNvSpPr>
          <p:nvPr/>
        </p:nvSpPr>
        <p:spPr bwMode="auto">
          <a:xfrm>
            <a:off x="5975350" y="3236913"/>
            <a:ext cx="576263" cy="576262"/>
          </a:xfrm>
          <a:prstGeom prst="ellipse">
            <a:avLst/>
          </a:prstGeom>
          <a:solidFill>
            <a:schemeClr val="bg1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>
              <a:solidFill>
                <a:schemeClr val="tx1"/>
              </a:solidFill>
            </a:endParaRPr>
          </a:p>
        </p:txBody>
      </p:sp>
      <p:sp>
        <p:nvSpPr>
          <p:cNvPr id="44" name="Text Box 43"/>
          <p:cNvSpPr txBox="1">
            <a:spLocks noChangeArrowheads="1"/>
          </p:cNvSpPr>
          <p:nvPr/>
        </p:nvSpPr>
        <p:spPr bwMode="auto">
          <a:xfrm>
            <a:off x="5724525" y="3332163"/>
            <a:ext cx="1079500" cy="45720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>
                <a:solidFill>
                  <a:schemeClr val="tx1"/>
                </a:solidFill>
              </a:rPr>
              <a:t>2</a:t>
            </a:r>
          </a:p>
        </p:txBody>
      </p:sp>
      <p:sp>
        <p:nvSpPr>
          <p:cNvPr id="45" name="Oval 44"/>
          <p:cNvSpPr>
            <a:spLocks noChangeArrowheads="1"/>
          </p:cNvSpPr>
          <p:nvPr/>
        </p:nvSpPr>
        <p:spPr bwMode="auto">
          <a:xfrm>
            <a:off x="6946900" y="4940300"/>
            <a:ext cx="576263" cy="576263"/>
          </a:xfrm>
          <a:prstGeom prst="ellipse">
            <a:avLst/>
          </a:prstGeom>
          <a:solidFill>
            <a:schemeClr val="bg1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>
              <a:solidFill>
                <a:schemeClr val="tx1"/>
              </a:solidFill>
            </a:endParaRPr>
          </a:p>
        </p:txBody>
      </p:sp>
      <p:sp>
        <p:nvSpPr>
          <p:cNvPr id="46" name="Text Box 45"/>
          <p:cNvSpPr txBox="1">
            <a:spLocks noChangeArrowheads="1"/>
          </p:cNvSpPr>
          <p:nvPr/>
        </p:nvSpPr>
        <p:spPr bwMode="auto">
          <a:xfrm>
            <a:off x="7740650" y="3284538"/>
            <a:ext cx="792163" cy="45720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>
                <a:solidFill>
                  <a:schemeClr val="tx1"/>
                </a:solidFill>
              </a:rPr>
              <a:t>3</a:t>
            </a:r>
          </a:p>
        </p:txBody>
      </p:sp>
      <p:sp>
        <p:nvSpPr>
          <p:cNvPr id="47" name="Oval 46"/>
          <p:cNvSpPr>
            <a:spLocks noChangeArrowheads="1"/>
          </p:cNvSpPr>
          <p:nvPr/>
        </p:nvSpPr>
        <p:spPr bwMode="auto">
          <a:xfrm>
            <a:off x="7883525" y="3236913"/>
            <a:ext cx="576263" cy="576262"/>
          </a:xfrm>
          <a:prstGeom prst="ellipse">
            <a:avLst/>
          </a:prstGeom>
          <a:solidFill>
            <a:schemeClr val="bg1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>
              <a:solidFill>
                <a:schemeClr val="tx1"/>
              </a:solidFill>
            </a:endParaRPr>
          </a:p>
        </p:txBody>
      </p:sp>
      <p:sp>
        <p:nvSpPr>
          <p:cNvPr id="48" name="Text Box 47"/>
          <p:cNvSpPr txBox="1">
            <a:spLocks noChangeArrowheads="1"/>
          </p:cNvSpPr>
          <p:nvPr/>
        </p:nvSpPr>
        <p:spPr bwMode="auto">
          <a:xfrm>
            <a:off x="6983413" y="5059363"/>
            <a:ext cx="504825" cy="45720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>
                <a:solidFill>
                  <a:schemeClr val="tx1"/>
                </a:solidFill>
              </a:rPr>
              <a:t>5</a:t>
            </a:r>
          </a:p>
        </p:txBody>
      </p:sp>
      <p:sp>
        <p:nvSpPr>
          <p:cNvPr id="49" name="Oval 48"/>
          <p:cNvSpPr>
            <a:spLocks noChangeArrowheads="1"/>
          </p:cNvSpPr>
          <p:nvPr/>
        </p:nvSpPr>
        <p:spPr bwMode="auto">
          <a:xfrm>
            <a:off x="6946900" y="4102100"/>
            <a:ext cx="576263" cy="576263"/>
          </a:xfrm>
          <a:prstGeom prst="ellipse">
            <a:avLst/>
          </a:prstGeom>
          <a:solidFill>
            <a:schemeClr val="bg1"/>
          </a:solidFill>
          <a:ln w="25400" algn="ctr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US">
              <a:solidFill>
                <a:schemeClr val="tx1"/>
              </a:solidFill>
            </a:endParaRPr>
          </a:p>
        </p:txBody>
      </p:sp>
      <p:sp>
        <p:nvSpPr>
          <p:cNvPr id="50" name="Text Box 49"/>
          <p:cNvSpPr txBox="1">
            <a:spLocks noChangeArrowheads="1"/>
          </p:cNvSpPr>
          <p:nvPr/>
        </p:nvSpPr>
        <p:spPr bwMode="auto">
          <a:xfrm>
            <a:off x="6983413" y="4149725"/>
            <a:ext cx="503237" cy="45720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>
                <a:solidFill>
                  <a:schemeClr val="tx1"/>
                </a:solidFill>
              </a:rPr>
              <a:t>4</a:t>
            </a:r>
          </a:p>
        </p:txBody>
      </p:sp>
      <p:cxnSp>
        <p:nvCxnSpPr>
          <p:cNvPr id="51" name="AutoShape 50"/>
          <p:cNvCxnSpPr>
            <a:cxnSpLocks noChangeShapeType="1"/>
            <a:stCxn id="42" idx="1"/>
            <a:endCxn id="43" idx="0"/>
          </p:cNvCxnSpPr>
          <p:nvPr/>
        </p:nvCxnSpPr>
        <p:spPr bwMode="auto">
          <a:xfrm flipH="1">
            <a:off x="6264275" y="2647950"/>
            <a:ext cx="647700" cy="576263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cxnSp>
        <p:nvCxnSpPr>
          <p:cNvPr id="52" name="AutoShape 51"/>
          <p:cNvCxnSpPr>
            <a:cxnSpLocks noChangeShapeType="1"/>
            <a:stCxn id="43" idx="4"/>
            <a:endCxn id="49" idx="2"/>
          </p:cNvCxnSpPr>
          <p:nvPr/>
        </p:nvCxnSpPr>
        <p:spPr bwMode="auto">
          <a:xfrm>
            <a:off x="6264275" y="3825875"/>
            <a:ext cx="669925" cy="565150"/>
          </a:xfrm>
          <a:prstGeom prst="straightConnector1">
            <a:avLst/>
          </a:prstGeom>
          <a:noFill/>
          <a:ln w="25400">
            <a:solidFill>
              <a:schemeClr val="tx1"/>
            </a:solidFill>
            <a:prstDash val="sysDot"/>
            <a:round/>
            <a:headEnd/>
            <a:tailEnd/>
          </a:ln>
        </p:spPr>
      </p:cxnSp>
      <p:cxnSp>
        <p:nvCxnSpPr>
          <p:cNvPr id="53" name="AutoShape 52"/>
          <p:cNvCxnSpPr>
            <a:cxnSpLocks noChangeShapeType="1"/>
            <a:stCxn id="49" idx="6"/>
            <a:endCxn id="47" idx="4"/>
          </p:cNvCxnSpPr>
          <p:nvPr/>
        </p:nvCxnSpPr>
        <p:spPr bwMode="auto">
          <a:xfrm flipV="1">
            <a:off x="7535863" y="3825875"/>
            <a:ext cx="636587" cy="565150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sp>
        <p:nvSpPr>
          <p:cNvPr id="54" name="Text Box 53"/>
          <p:cNvSpPr txBox="1">
            <a:spLocks noChangeArrowheads="1"/>
          </p:cNvSpPr>
          <p:nvPr/>
        </p:nvSpPr>
        <p:spPr bwMode="auto">
          <a:xfrm>
            <a:off x="7885113" y="3332163"/>
            <a:ext cx="504825" cy="45720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>
                <a:solidFill>
                  <a:schemeClr val="tx1"/>
                </a:solidFill>
              </a:rPr>
              <a:t>3</a:t>
            </a:r>
          </a:p>
        </p:txBody>
      </p:sp>
      <p:cxnSp>
        <p:nvCxnSpPr>
          <p:cNvPr id="55" name="AutoShape 54"/>
          <p:cNvCxnSpPr>
            <a:cxnSpLocks noChangeShapeType="1"/>
            <a:stCxn id="43" idx="6"/>
            <a:endCxn id="47" idx="2"/>
          </p:cNvCxnSpPr>
          <p:nvPr/>
        </p:nvCxnSpPr>
        <p:spPr bwMode="auto">
          <a:xfrm>
            <a:off x="6564313" y="3525838"/>
            <a:ext cx="1306512" cy="0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cxnSp>
        <p:nvCxnSpPr>
          <p:cNvPr id="56" name="AutoShape 55"/>
          <p:cNvCxnSpPr>
            <a:cxnSpLocks noChangeShapeType="1"/>
            <a:stCxn id="49" idx="4"/>
            <a:endCxn id="45" idx="0"/>
          </p:cNvCxnSpPr>
          <p:nvPr/>
        </p:nvCxnSpPr>
        <p:spPr bwMode="auto">
          <a:xfrm>
            <a:off x="7235825" y="4691063"/>
            <a:ext cx="0" cy="236537"/>
          </a:xfrm>
          <a:prstGeom prst="straightConnector1">
            <a:avLst/>
          </a:prstGeom>
          <a:noFill/>
          <a:ln w="25400">
            <a:solidFill>
              <a:schemeClr val="tx1"/>
            </a:solidFill>
            <a:round/>
            <a:headEnd/>
            <a:tailEnd/>
          </a:ln>
        </p:spPr>
      </p:cxnSp>
      <p:sp>
        <p:nvSpPr>
          <p:cNvPr id="57" name="Text Box 56"/>
          <p:cNvSpPr txBox="1">
            <a:spLocks noChangeArrowheads="1"/>
          </p:cNvSpPr>
          <p:nvPr/>
        </p:nvSpPr>
        <p:spPr bwMode="auto">
          <a:xfrm>
            <a:off x="541338" y="1557338"/>
            <a:ext cx="1150937" cy="369332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Kette</a:t>
            </a:r>
          </a:p>
        </p:txBody>
      </p:sp>
      <p:sp>
        <p:nvSpPr>
          <p:cNvPr id="58" name="Text Box 57"/>
          <p:cNvSpPr txBox="1">
            <a:spLocks noChangeArrowheads="1"/>
          </p:cNvSpPr>
          <p:nvPr/>
        </p:nvSpPr>
        <p:spPr bwMode="auto">
          <a:xfrm>
            <a:off x="2987675" y="1603375"/>
            <a:ext cx="1800225" cy="369332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Rhombus</a:t>
            </a:r>
          </a:p>
        </p:txBody>
      </p:sp>
      <p:sp>
        <p:nvSpPr>
          <p:cNvPr id="59" name="Text Box 58"/>
          <p:cNvSpPr txBox="1">
            <a:spLocks noChangeArrowheads="1"/>
          </p:cNvSpPr>
          <p:nvPr/>
        </p:nvSpPr>
        <p:spPr bwMode="auto">
          <a:xfrm>
            <a:off x="6443663" y="1557338"/>
            <a:ext cx="1512887" cy="369332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</p:spPr>
        <p:txBody>
          <a:bodyPr anchorCtr="1">
            <a:spAutoFit/>
          </a:bodyPr>
          <a:lstStyle/>
          <a:p>
            <a:r>
              <a:rPr lang="de-DE" b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Waage</a:t>
            </a:r>
          </a:p>
        </p:txBody>
      </p:sp>
      <p:sp>
        <p:nvSpPr>
          <p:cNvPr id="60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1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315658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b="0" dirty="0"/>
              <a:t>Die Arbeit strukturieren</a:t>
            </a:r>
            <a:br>
              <a:rPr lang="de-DE" b="0" dirty="0"/>
            </a:br>
            <a:r>
              <a:rPr lang="de-DE" dirty="0"/>
              <a:t>Besondere Bestandteile des Textes</a:t>
            </a:r>
          </a:p>
        </p:txBody>
      </p:sp>
      <p:sp>
        <p:nvSpPr>
          <p:cNvPr id="49156" name="Rectangle 3"/>
          <p:cNvSpPr>
            <a:spLocks noGrp="1" noChangeArrowheads="1"/>
          </p:cNvSpPr>
          <p:nvPr>
            <p:ph idx="1"/>
          </p:nvPr>
        </p:nvSpPr>
        <p:spPr>
          <a:xfrm>
            <a:off x="628650" y="1402080"/>
            <a:ext cx="8191822" cy="5014595"/>
          </a:xfrm>
        </p:spPr>
        <p:txBody>
          <a:bodyPr>
            <a:normAutofit lnSpcReduction="10000"/>
          </a:bodyPr>
          <a:lstStyle/>
          <a:p>
            <a:pPr marL="449263" indent="-449263" eaLnBrk="1" hangingPunct="1">
              <a:buNone/>
            </a:pPr>
            <a:r>
              <a:rPr lang="de-DE" sz="1800" b="1" dirty="0"/>
              <a:t>Titel</a:t>
            </a:r>
          </a:p>
          <a:p>
            <a:pPr marL="684000" lvl="1" indent="-342000" eaLnBrk="1" hangingPunct="1"/>
            <a:r>
              <a:rPr lang="de-DE" dirty="0"/>
              <a:t>nennt zentrale Schlüsselbegriffe</a:t>
            </a:r>
          </a:p>
          <a:p>
            <a:pPr marL="684000" lvl="1" indent="-342000" eaLnBrk="1" hangingPunct="1"/>
            <a:r>
              <a:rPr lang="de-DE" dirty="0"/>
              <a:t>trifft den Kern der Arbeit</a:t>
            </a:r>
          </a:p>
          <a:p>
            <a:pPr marL="684000" lvl="1" indent="-342000" eaLnBrk="1" hangingPunct="1"/>
            <a:r>
              <a:rPr lang="de-DE" dirty="0"/>
              <a:t>ist möglichst konkret</a:t>
            </a:r>
          </a:p>
          <a:p>
            <a:pPr marL="684000" lvl="1" indent="-342000" eaLnBrk="1" hangingPunct="1"/>
            <a:r>
              <a:rPr lang="de-DE" dirty="0"/>
              <a:t>verbindet kalte (wissenschaftliche) und warme (rhetorische) Elemente</a:t>
            </a:r>
          </a:p>
          <a:p>
            <a:pPr marL="0" indent="0" eaLnBrk="1" hangingPunct="1">
              <a:spcBef>
                <a:spcPts val="1200"/>
              </a:spcBef>
              <a:buNone/>
            </a:pPr>
            <a:r>
              <a:rPr lang="de-DE" sz="1800" b="1" dirty="0"/>
              <a:t>Executive Summary</a:t>
            </a:r>
          </a:p>
          <a:p>
            <a:pPr marL="684000" lvl="1" indent="-342000" eaLnBrk="1" hangingPunct="1"/>
            <a:r>
              <a:rPr lang="de-DE" dirty="0"/>
              <a:t>fasst Zielsetzung, Vorgehensweise und Ergebnisse kurz zusammen</a:t>
            </a:r>
          </a:p>
          <a:p>
            <a:pPr marL="449263" indent="-449263" eaLnBrk="1" hangingPunct="1">
              <a:spcBef>
                <a:spcPts val="1200"/>
              </a:spcBef>
              <a:buNone/>
            </a:pPr>
            <a:r>
              <a:rPr lang="de-DE" sz="1800" b="1" dirty="0"/>
              <a:t>Einleitung</a:t>
            </a:r>
          </a:p>
          <a:p>
            <a:pPr marL="684000" lvl="1" indent="-342000" eaLnBrk="1" hangingPunct="1"/>
            <a:r>
              <a:rPr lang="de-DE" dirty="0"/>
              <a:t>motiviert das Thema, benennt und begründet die konkrete Fragestellung und erläutert die Vorgehensweise</a:t>
            </a:r>
          </a:p>
          <a:p>
            <a:pPr marL="449263" indent="-449263" eaLnBrk="1" hangingPunct="1">
              <a:spcBef>
                <a:spcPts val="1200"/>
              </a:spcBef>
              <a:buNone/>
            </a:pPr>
            <a:r>
              <a:rPr lang="de-DE" sz="1800" b="1" dirty="0"/>
              <a:t>Schluss</a:t>
            </a:r>
          </a:p>
          <a:p>
            <a:pPr marL="684000" lvl="1" indent="-342000" eaLnBrk="1" hangingPunct="1"/>
            <a:r>
              <a:rPr lang="de-DE" dirty="0"/>
              <a:t>fasst nicht zusammen, sondern zieht ein Fazit, benennt Handlungsempfehlungen und/oder weiteren Forschungsbedarf</a:t>
            </a:r>
          </a:p>
          <a:p>
            <a:pPr marL="449263" indent="-355600" eaLnBrk="1" hangingPunct="1"/>
            <a:endParaRPr lang="de-DE" sz="1800" dirty="0"/>
          </a:p>
        </p:txBody>
      </p:sp>
      <p:sp>
        <p:nvSpPr>
          <p:cNvPr id="4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379896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b="0" dirty="0">
                <a:latin typeface="Arial" panose="020B0604020202020204" pitchFamily="34" charset="0"/>
                <a:cs typeface="Arial" panose="020B0604020202020204" pitchFamily="34" charset="0"/>
              </a:rPr>
              <a:t>Die Arbeit strukturieren</a:t>
            </a:r>
            <a:br>
              <a:rPr lang="de-DE" b="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de-DE" dirty="0">
                <a:latin typeface="Arial" panose="020B0604020202020204" pitchFamily="34" charset="0"/>
                <a:cs typeface="Arial" panose="020B0604020202020204" pitchFamily="34" charset="0"/>
              </a:rPr>
              <a:t>Kohärenz - Einleitung</a:t>
            </a:r>
          </a:p>
        </p:txBody>
      </p:sp>
      <p:sp>
        <p:nvSpPr>
          <p:cNvPr id="4" name="Rechteck 3"/>
          <p:cNvSpPr/>
          <p:nvPr/>
        </p:nvSpPr>
        <p:spPr bwMode="auto">
          <a:xfrm>
            <a:off x="683568" y="4990415"/>
            <a:ext cx="3218400" cy="782911"/>
          </a:xfrm>
          <a:prstGeom prst="rect">
            <a:avLst/>
          </a:prstGeom>
          <a:noFill/>
          <a:ln>
            <a:headEnd type="none" w="med" len="med"/>
            <a:tailEnd type="none" w="med" len="med"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 fontAlgn="base">
              <a:spcBef>
                <a:spcPct val="50000"/>
              </a:spcBef>
              <a:spcAft>
                <a:spcPct val="0"/>
              </a:spcAft>
            </a:pPr>
            <a:endParaRPr lang="en-US" sz="240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Rechteck 4"/>
          <p:cNvSpPr/>
          <p:nvPr/>
        </p:nvSpPr>
        <p:spPr bwMode="auto">
          <a:xfrm>
            <a:off x="684331" y="3360123"/>
            <a:ext cx="3218400" cy="1045051"/>
          </a:xfrm>
          <a:prstGeom prst="rect">
            <a:avLst/>
          </a:prstGeom>
          <a:noFill/>
          <a:ln>
            <a:headEnd type="none" w="med" len="med"/>
            <a:tailEnd type="none" w="med" len="med"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 fontAlgn="base">
              <a:spcBef>
                <a:spcPct val="50000"/>
              </a:spcBef>
              <a:spcAft>
                <a:spcPct val="0"/>
              </a:spcAft>
            </a:pPr>
            <a:endParaRPr lang="en-US" sz="240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Textfeld 3"/>
          <p:cNvSpPr txBox="1"/>
          <p:nvPr/>
        </p:nvSpPr>
        <p:spPr>
          <a:xfrm>
            <a:off x="683568" y="1484784"/>
            <a:ext cx="3218400" cy="40011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de-DE" sz="20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Aufhänger</a:t>
            </a:r>
            <a:endParaRPr lang="en-US" sz="20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7" name="Textfeld 5"/>
          <p:cNvSpPr txBox="1"/>
          <p:nvPr/>
        </p:nvSpPr>
        <p:spPr>
          <a:xfrm>
            <a:off x="687847" y="2420888"/>
            <a:ext cx="3218400" cy="400110"/>
          </a:xfrm>
          <a:prstGeom prst="rect">
            <a:avLst/>
          </a:prstGeom>
          <a:noFill/>
          <a:ln w="25400">
            <a:solidFill>
              <a:schemeClr val="tx1"/>
            </a:solidFill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de-DE" sz="20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Bekannter Kontext</a:t>
            </a:r>
            <a:endParaRPr lang="en-US" sz="20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Textfeld 6"/>
          <p:cNvSpPr txBox="1"/>
          <p:nvPr/>
        </p:nvSpPr>
        <p:spPr>
          <a:xfrm>
            <a:off x="683568" y="3360123"/>
            <a:ext cx="3218585" cy="400110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de-DE" sz="20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Problem</a:t>
            </a:r>
            <a:endParaRPr lang="en-US" sz="20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9" name="Textfeld 7"/>
          <p:cNvSpPr txBox="1"/>
          <p:nvPr/>
        </p:nvSpPr>
        <p:spPr>
          <a:xfrm>
            <a:off x="737949" y="4990415"/>
            <a:ext cx="3113971" cy="400110"/>
          </a:xfrm>
          <a:prstGeom prst="rect">
            <a:avLst/>
          </a:prstGeom>
          <a:noFill/>
          <a:ln>
            <a:noFill/>
          </a:ln>
          <a:effectLst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de-DE" sz="20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Lösung/Pointe</a:t>
            </a:r>
            <a:endParaRPr lang="en-US" sz="20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Textfeld 8"/>
          <p:cNvSpPr txBox="1"/>
          <p:nvPr/>
        </p:nvSpPr>
        <p:spPr>
          <a:xfrm>
            <a:off x="693072" y="3758843"/>
            <a:ext cx="1431776" cy="646331"/>
          </a:xfrm>
          <a:prstGeom prst="rect">
            <a:avLst/>
          </a:prstGeom>
          <a:noFill/>
          <a:ln>
            <a:noFill/>
          </a:ln>
          <a:effectLst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e-DE" b="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Was wissen wir nicht?</a:t>
            </a:r>
            <a:endParaRPr lang="en-US" b="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Textfeld 9"/>
          <p:cNvSpPr txBox="1"/>
          <p:nvPr/>
        </p:nvSpPr>
        <p:spPr>
          <a:xfrm>
            <a:off x="2167053" y="3747155"/>
            <a:ext cx="1739194" cy="64633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e-DE" b="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Warum ist das problematisch?</a:t>
            </a:r>
            <a:endParaRPr lang="en-US" b="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2" name="Textfeld 10"/>
          <p:cNvSpPr txBox="1"/>
          <p:nvPr/>
        </p:nvSpPr>
        <p:spPr>
          <a:xfrm>
            <a:off x="724558" y="5403994"/>
            <a:ext cx="1568210" cy="369332"/>
          </a:xfrm>
          <a:prstGeom prst="rect">
            <a:avLst/>
          </a:prstGeom>
          <a:noFill/>
          <a:ln>
            <a:noFill/>
          </a:ln>
          <a:effectLst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e-DE" b="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Lösungsweg</a:t>
            </a:r>
            <a:endParaRPr lang="en-US" b="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3" name="Textfeld 11"/>
          <p:cNvSpPr txBox="1"/>
          <p:nvPr/>
        </p:nvSpPr>
        <p:spPr>
          <a:xfrm>
            <a:off x="2396917" y="5403994"/>
            <a:ext cx="1431776" cy="369332"/>
          </a:xfrm>
          <a:prstGeom prst="rect">
            <a:avLst/>
          </a:prstGeom>
          <a:noFill/>
          <a:ln>
            <a:noFill/>
          </a:ln>
          <a:effectLst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e-DE" b="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Aufbau</a:t>
            </a:r>
            <a:endParaRPr lang="en-US" b="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cxnSp>
        <p:nvCxnSpPr>
          <p:cNvPr id="14" name="Gerade Verbindung mit Pfeil 13"/>
          <p:cNvCxnSpPr>
            <a:stCxn id="6" idx="2"/>
            <a:endCxn id="7" idx="0"/>
          </p:cNvCxnSpPr>
          <p:nvPr/>
        </p:nvCxnSpPr>
        <p:spPr bwMode="auto">
          <a:xfrm>
            <a:off x="2292768" y="1884894"/>
            <a:ext cx="4279" cy="535994"/>
          </a:xfrm>
          <a:prstGeom prst="straightConnector1">
            <a:avLst/>
          </a:prstGeom>
          <a:solidFill>
            <a:schemeClr val="accent1"/>
          </a:solidFill>
          <a:ln w="19050" cap="flat" cmpd="sng" algn="ctr">
            <a:solidFill>
              <a:schemeClr val="tx1"/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15" name="Gerade Verbindung mit Pfeil 14"/>
          <p:cNvCxnSpPr>
            <a:stCxn id="7" idx="2"/>
            <a:endCxn id="8" idx="0"/>
          </p:cNvCxnSpPr>
          <p:nvPr/>
        </p:nvCxnSpPr>
        <p:spPr bwMode="auto">
          <a:xfrm flipH="1">
            <a:off x="2292861" y="2820998"/>
            <a:ext cx="4186" cy="539125"/>
          </a:xfrm>
          <a:prstGeom prst="straightConnector1">
            <a:avLst/>
          </a:prstGeom>
          <a:solidFill>
            <a:schemeClr val="accent1"/>
          </a:solidFill>
          <a:ln w="19050" cap="flat" cmpd="sng" algn="ctr">
            <a:solidFill>
              <a:schemeClr val="tx1"/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16" name="Gerade Verbindung mit Pfeil 15"/>
          <p:cNvCxnSpPr>
            <a:stCxn id="5" idx="2"/>
            <a:endCxn id="9" idx="0"/>
          </p:cNvCxnSpPr>
          <p:nvPr/>
        </p:nvCxnSpPr>
        <p:spPr bwMode="auto">
          <a:xfrm>
            <a:off x="2293531" y="4405174"/>
            <a:ext cx="1404" cy="585241"/>
          </a:xfrm>
          <a:prstGeom prst="straightConnector1">
            <a:avLst/>
          </a:prstGeom>
          <a:solidFill>
            <a:schemeClr val="accent1"/>
          </a:solidFill>
          <a:ln w="19050" cap="flat" cmpd="sng" algn="ctr">
            <a:solidFill>
              <a:schemeClr val="tx1"/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17" name="Textfeld 20"/>
          <p:cNvSpPr txBox="1"/>
          <p:nvPr/>
        </p:nvSpPr>
        <p:spPr>
          <a:xfrm>
            <a:off x="4860032" y="1484784"/>
            <a:ext cx="360040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e-DE" sz="2000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Kohärenz = innerer Zusammenhalt, Koordination der Einzelteile</a:t>
            </a:r>
          </a:p>
          <a:p>
            <a:endParaRPr lang="de-DE" sz="20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de-DE" sz="2000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Eine kohärente Einleitung ist der Schlüssel zu einem kohärenten Gesamttext.</a:t>
            </a:r>
            <a:endParaRPr lang="en-US" sz="2000" b="1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" name="Textfeld 1"/>
          <p:cNvSpPr txBox="1"/>
          <p:nvPr/>
        </p:nvSpPr>
        <p:spPr>
          <a:xfrm>
            <a:off x="616682" y="6143123"/>
            <a:ext cx="4824536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de-DE" sz="8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Aus: Williams, J.M., &amp; Colomb, G.G 2012. </a:t>
            </a:r>
            <a:r>
              <a:rPr lang="de-DE" sz="800" i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The Basics </a:t>
            </a:r>
            <a:r>
              <a:rPr lang="de-DE" sz="800" i="1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of</a:t>
            </a:r>
            <a:r>
              <a:rPr lang="de-DE" sz="800" i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800" i="1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Clarity</a:t>
            </a:r>
            <a:r>
              <a:rPr lang="de-DE" sz="800" i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and Grace</a:t>
            </a:r>
            <a:r>
              <a:rPr lang="de-DE" sz="800" b="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Boston: Longman</a:t>
            </a:r>
          </a:p>
        </p:txBody>
      </p:sp>
      <p:sp>
        <p:nvSpPr>
          <p:cNvPr id="18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9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898361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b="0" dirty="0">
                <a:latin typeface="Arial" panose="020B0604020202020204" pitchFamily="34" charset="0"/>
                <a:cs typeface="Arial" panose="020B0604020202020204" pitchFamily="34" charset="0"/>
              </a:rPr>
              <a:t>Die Arbeit strukturieren</a:t>
            </a:r>
            <a:br>
              <a:rPr lang="de-DE" b="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de-DE" dirty="0">
                <a:latin typeface="Arial" panose="020B0604020202020204" pitchFamily="34" charset="0"/>
                <a:cs typeface="Arial" panose="020B0604020202020204" pitchFamily="34" charset="0"/>
              </a:rPr>
              <a:t>Kohärenz – auf jeder Ebene</a:t>
            </a:r>
          </a:p>
        </p:txBody>
      </p:sp>
      <p:pic>
        <p:nvPicPr>
          <p:cNvPr id="4" name="table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1216" y="1578243"/>
            <a:ext cx="8229600" cy="2138134"/>
          </a:xfrm>
          <a:prstGeom prst="rect">
            <a:avLst/>
          </a:prstGeom>
        </p:spPr>
      </p:pic>
      <p:pic>
        <p:nvPicPr>
          <p:cNvPr id="5" name="Picture 2" descr="http://www.hyperraum.ch/Fraktale_files/aehnlich.gif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7664" y="3716377"/>
            <a:ext cx="2268251" cy="20553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feld 20"/>
          <p:cNvSpPr txBox="1"/>
          <p:nvPr/>
        </p:nvSpPr>
        <p:spPr>
          <a:xfrm>
            <a:off x="4716016" y="4143887"/>
            <a:ext cx="4032448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e-DE" sz="2000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Das Prinzip, um Kohärenz zu erreichen, findet sich auf verschiedenen Ebenen der Arbeit ganz ähnlich.</a:t>
            </a:r>
            <a:endParaRPr lang="en-US" sz="2000" b="1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7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696503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Agenda: Wissenschaftliches Arbeiten</a:t>
            </a:r>
          </a:p>
        </p:txBody>
      </p:sp>
      <p:sp>
        <p:nvSpPr>
          <p:cNvPr id="36868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340768"/>
            <a:ext cx="8229600" cy="5112568"/>
          </a:xfrm>
        </p:spPr>
        <p:txBody>
          <a:bodyPr/>
          <a:lstStyle/>
          <a:p>
            <a:pPr marL="88900" indent="4763" eaLnBrk="1" hangingPunct="1"/>
            <a:endParaRPr lang="de-DE" sz="3200" b="1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Einführung in wissenschaftliches Arbeiten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Literatur finden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Die Arbeit strukturieren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sz="2100" b="1" dirty="0"/>
              <a:t>Wissenschaftlich schreiben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Formale Kriterien</a:t>
            </a:r>
          </a:p>
          <a:p>
            <a:pPr marL="88900" indent="4763" algn="r" eaLnBrk="1" hangingPunct="1"/>
            <a:endParaRPr lang="de-DE" sz="3000" dirty="0"/>
          </a:p>
        </p:txBody>
      </p:sp>
      <p:sp>
        <p:nvSpPr>
          <p:cNvPr id="4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24931"/>
            <a:ext cx="2057400" cy="365125"/>
          </a:xfrm>
        </p:spPr>
        <p:txBody>
          <a:bodyPr/>
          <a:lstStyle/>
          <a:p>
            <a:r>
              <a:rPr lang="de-DE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WS 2021/22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Abschlussarbeiten</a:t>
            </a:r>
            <a:r>
              <a:rPr lang="en-US" sz="800" dirty="0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| </a:t>
            </a:r>
            <a:r>
              <a:rPr lang="en-US" sz="800" dirty="0" err="1">
                <a:solidFill>
                  <a:schemeClr val="bg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Einführungsveranstaltung</a:t>
            </a:r>
            <a:endParaRPr lang="en-US" sz="800" dirty="0">
              <a:solidFill>
                <a:schemeClr val="bg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387392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Wissenschaftlich Schreiben – Häufige Fehler</a:t>
            </a:r>
          </a:p>
        </p:txBody>
      </p:sp>
      <p:sp>
        <p:nvSpPr>
          <p:cNvPr id="4" name="Ellipse 3"/>
          <p:cNvSpPr/>
          <p:nvPr/>
        </p:nvSpPr>
        <p:spPr bwMode="auto">
          <a:xfrm>
            <a:off x="1548024" y="1989080"/>
            <a:ext cx="2160000" cy="2160000"/>
          </a:xfrm>
          <a:prstGeom prst="ellipse">
            <a:avLst/>
          </a:prstGeom>
          <a:solidFill>
            <a:srgbClr val="B1B7EB"/>
          </a:solidFill>
          <a:ln w="19050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de-DE" sz="2000" b="0" i="0" u="none" strike="noStrike" cap="none" normalizeH="0" baseline="0">
                <a:ln>
                  <a:noFill/>
                </a:ln>
                <a:solidFill>
                  <a:srgbClr val="000066"/>
                </a:solidFill>
                <a:effectLst/>
                <a:latin typeface="Arial" charset="0"/>
              </a:rPr>
              <a:t>Floskeln</a:t>
            </a:r>
          </a:p>
        </p:txBody>
      </p:sp>
      <p:sp>
        <p:nvSpPr>
          <p:cNvPr id="5" name="Ellipse 4"/>
          <p:cNvSpPr/>
          <p:nvPr/>
        </p:nvSpPr>
        <p:spPr bwMode="auto">
          <a:xfrm>
            <a:off x="4564396" y="1989080"/>
            <a:ext cx="2160000" cy="2160000"/>
          </a:xfrm>
          <a:prstGeom prst="ellipse">
            <a:avLst/>
          </a:prstGeom>
          <a:solidFill>
            <a:srgbClr val="A2C517"/>
          </a:solidFill>
          <a:ln w="19050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de-DE" sz="2000" b="0" i="0" u="none" strike="noStrike" cap="none" normalizeH="0" baseline="0">
                <a:ln>
                  <a:noFill/>
                </a:ln>
                <a:solidFill>
                  <a:srgbClr val="000066"/>
                </a:solidFill>
                <a:effectLst/>
                <a:latin typeface="Arial" charset="0"/>
              </a:rPr>
              <a:t>“Heiße Luft”</a:t>
            </a:r>
          </a:p>
        </p:txBody>
      </p:sp>
      <p:sp>
        <p:nvSpPr>
          <p:cNvPr id="6" name="Ellipse 5"/>
          <p:cNvSpPr/>
          <p:nvPr/>
        </p:nvSpPr>
        <p:spPr bwMode="auto">
          <a:xfrm>
            <a:off x="2628024" y="4293336"/>
            <a:ext cx="2160000" cy="2160000"/>
          </a:xfrm>
          <a:prstGeom prst="ellipse">
            <a:avLst/>
          </a:prstGeom>
          <a:solidFill>
            <a:srgbClr val="D5225B"/>
          </a:solidFill>
          <a:ln w="19050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de-DE" sz="2000" b="0" i="0" u="none" strike="noStrike" cap="none" normalizeH="0" baseline="0">
                <a:ln>
                  <a:noFill/>
                </a:ln>
                <a:solidFill>
                  <a:srgbClr val="000066"/>
                </a:solidFill>
                <a:effectLst/>
                <a:latin typeface="Arial" charset="0"/>
              </a:rPr>
              <a:t>Vage Charakteri-sierung</a:t>
            </a:r>
          </a:p>
        </p:txBody>
      </p:sp>
      <p:sp>
        <p:nvSpPr>
          <p:cNvPr id="7" name="Ellipse 6"/>
          <p:cNvSpPr/>
          <p:nvPr/>
        </p:nvSpPr>
        <p:spPr bwMode="auto">
          <a:xfrm>
            <a:off x="5652360" y="4293336"/>
            <a:ext cx="2160000" cy="2160000"/>
          </a:xfrm>
          <a:prstGeom prst="ellipse">
            <a:avLst/>
          </a:prstGeom>
          <a:solidFill>
            <a:srgbClr val="00B0F0"/>
          </a:solidFill>
          <a:ln w="19050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de-DE" sz="2000" b="0" i="0" u="none" strike="noStrike" cap="none" normalizeH="0" baseline="0">
                <a:ln>
                  <a:noFill/>
                </a:ln>
                <a:solidFill>
                  <a:srgbClr val="000066"/>
                </a:solidFill>
                <a:effectLst/>
                <a:latin typeface="Arial" charset="0"/>
              </a:rPr>
              <a:t>Anek-dotische Evidenz</a:t>
            </a:r>
          </a:p>
        </p:txBody>
      </p:sp>
      <p:cxnSp>
        <p:nvCxnSpPr>
          <p:cNvPr id="8" name="Gerade Verbindung 7"/>
          <p:cNvCxnSpPr>
            <a:cxnSpLocks/>
          </p:cNvCxnSpPr>
          <p:nvPr/>
        </p:nvCxnSpPr>
        <p:spPr bwMode="auto">
          <a:xfrm>
            <a:off x="3708024" y="3111611"/>
            <a:ext cx="856372" cy="0"/>
          </a:xfrm>
          <a:prstGeom prst="line">
            <a:avLst/>
          </a:prstGeom>
          <a:ln>
            <a:solidFill>
              <a:schemeClr val="tx2">
                <a:lumMod val="50000"/>
              </a:schemeClr>
            </a:solidFill>
            <a:headEnd type="none" w="med" len="med"/>
            <a:tailEnd type="none" w="med" len="med"/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1" name="Gerade Verbindung 10"/>
          <p:cNvCxnSpPr>
            <a:stCxn id="5" idx="5"/>
            <a:endCxn id="7" idx="0"/>
          </p:cNvCxnSpPr>
          <p:nvPr/>
        </p:nvCxnSpPr>
        <p:spPr bwMode="auto">
          <a:xfrm>
            <a:off x="6408071" y="3832755"/>
            <a:ext cx="324289" cy="460581"/>
          </a:xfrm>
          <a:prstGeom prst="line">
            <a:avLst/>
          </a:prstGeom>
          <a:ln>
            <a:solidFill>
              <a:schemeClr val="tx2">
                <a:lumMod val="50000"/>
              </a:schemeClr>
            </a:solidFill>
            <a:headEnd type="none" w="med" len="med"/>
            <a:tailEnd type="none" w="med" len="med"/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4" name="Gerade Verbindung 13"/>
          <p:cNvCxnSpPr>
            <a:stCxn id="4" idx="4"/>
            <a:endCxn id="6" idx="1"/>
          </p:cNvCxnSpPr>
          <p:nvPr/>
        </p:nvCxnSpPr>
        <p:spPr bwMode="auto">
          <a:xfrm>
            <a:off x="2628024" y="4149080"/>
            <a:ext cx="316325" cy="460581"/>
          </a:xfrm>
          <a:prstGeom prst="line">
            <a:avLst/>
          </a:prstGeom>
          <a:ln>
            <a:solidFill>
              <a:schemeClr val="tx2">
                <a:lumMod val="50000"/>
              </a:schemeClr>
            </a:solidFill>
            <a:headEnd type="none" w="med" len="med"/>
            <a:tailEnd type="none" w="med" len="med"/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cxnSp>
        <p:nvCxnSpPr>
          <p:cNvPr id="17" name="Gerade Verbindung 16"/>
          <p:cNvCxnSpPr>
            <a:stCxn id="6" idx="6"/>
            <a:endCxn id="7" idx="2"/>
          </p:cNvCxnSpPr>
          <p:nvPr/>
        </p:nvCxnSpPr>
        <p:spPr bwMode="auto">
          <a:xfrm>
            <a:off x="4788024" y="5373336"/>
            <a:ext cx="864336" cy="0"/>
          </a:xfrm>
          <a:prstGeom prst="line">
            <a:avLst/>
          </a:prstGeom>
          <a:ln>
            <a:solidFill>
              <a:schemeClr val="tx2">
                <a:lumMod val="50000"/>
              </a:schemeClr>
            </a:solidFill>
            <a:headEnd type="none" w="med" len="med"/>
            <a:tailEnd type="none" w="med" len="med"/>
          </a:ln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</p:cxnSp>
      <p:sp>
        <p:nvSpPr>
          <p:cNvPr id="3" name="Rechteck 2"/>
          <p:cNvSpPr/>
          <p:nvPr/>
        </p:nvSpPr>
        <p:spPr bwMode="auto">
          <a:xfrm>
            <a:off x="1548024" y="1513078"/>
            <a:ext cx="6264336" cy="331746"/>
          </a:xfrm>
          <a:prstGeom prst="rect">
            <a:avLst/>
          </a:prstGeom>
          <a:solidFill>
            <a:schemeClr val="bg2">
              <a:lumMod val="75000"/>
            </a:schemeClr>
          </a:solidFill>
          <a:ln w="19050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de-DE" b="0" dirty="0">
                <a:solidFill>
                  <a:schemeClr val="bg1"/>
                </a:solidFill>
              </a:rPr>
              <a:t>„Formale Kreativität“</a:t>
            </a:r>
            <a:endParaRPr kumimoji="0" lang="de-DE" sz="2400" b="0" i="0" u="none" strike="noStrike" cap="none" normalizeH="0" baseline="0" dirty="0">
              <a:ln>
                <a:noFill/>
              </a:ln>
              <a:solidFill>
                <a:schemeClr val="bg1"/>
              </a:soli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25064200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b="0" dirty="0"/>
              <a:t>Wissenschaftlich schreiben</a:t>
            </a:r>
            <a:br>
              <a:rPr lang="de-DE" b="0" dirty="0"/>
            </a:br>
            <a:r>
              <a:rPr lang="de-DE" dirty="0"/>
              <a:t>Klare und verständliche Sprache</a:t>
            </a:r>
          </a:p>
        </p:txBody>
      </p:sp>
      <p:sp>
        <p:nvSpPr>
          <p:cNvPr id="49156" name="Rectangle 3"/>
          <p:cNvSpPr>
            <a:spLocks noGrp="1" noChangeArrowheads="1"/>
          </p:cNvSpPr>
          <p:nvPr>
            <p:ph idx="1"/>
          </p:nvPr>
        </p:nvSpPr>
        <p:spPr>
          <a:xfrm>
            <a:off x="628650" y="1484783"/>
            <a:ext cx="8286304" cy="4363123"/>
          </a:xfrm>
        </p:spPr>
        <p:txBody>
          <a:bodyPr>
            <a:normAutofit/>
          </a:bodyPr>
          <a:lstStyle/>
          <a:p>
            <a:pPr marL="226800" indent="-342000">
              <a:spcAft>
                <a:spcPts val="600"/>
              </a:spcAft>
            </a:pPr>
            <a:r>
              <a:rPr lang="de-DE" sz="2600" dirty="0"/>
              <a:t>(Fach-)Begriffe richtig und präzise verwenden</a:t>
            </a:r>
          </a:p>
          <a:p>
            <a:pPr marL="226800" indent="-342000">
              <a:spcAft>
                <a:spcPts val="600"/>
              </a:spcAft>
            </a:pPr>
            <a:r>
              <a:rPr lang="de-DE" sz="2600" dirty="0"/>
              <a:t>Fremdwörter nur, wenn sie funktional sind</a:t>
            </a:r>
          </a:p>
          <a:p>
            <a:pPr marL="226800" indent="-342000">
              <a:spcAft>
                <a:spcPts val="600"/>
              </a:spcAft>
            </a:pPr>
            <a:r>
              <a:rPr lang="de-DE" sz="2600" dirty="0"/>
              <a:t>keine wörtlichen Wiederholungen, nichts   Überflüssiges</a:t>
            </a:r>
          </a:p>
          <a:p>
            <a:pPr marL="226800" indent="-342000">
              <a:spcAft>
                <a:spcPts val="600"/>
              </a:spcAft>
            </a:pPr>
            <a:r>
              <a:rPr lang="de-DE" sz="2600" dirty="0"/>
              <a:t>lange Sätze und Abkürzungen vermeiden</a:t>
            </a:r>
          </a:p>
          <a:p>
            <a:pPr marL="226800" indent="-342000">
              <a:spcAft>
                <a:spcPts val="600"/>
              </a:spcAft>
            </a:pPr>
            <a:r>
              <a:rPr lang="de-DE" sz="2600" dirty="0"/>
              <a:t>pro Absatz nur ein Gedankengang</a:t>
            </a:r>
          </a:p>
          <a:p>
            <a:pPr marL="226800" indent="-342000">
              <a:spcAft>
                <a:spcPts val="600"/>
              </a:spcAft>
            </a:pPr>
            <a:r>
              <a:rPr lang="de-DE" sz="2600" dirty="0"/>
              <a:t>Ideal des wissenschaftlichen Schreibens:</a:t>
            </a:r>
            <a:br>
              <a:rPr lang="de-DE" sz="2600" dirty="0"/>
            </a:br>
            <a:r>
              <a:rPr lang="de-DE" sz="2600" dirty="0"/>
              <a:t>„</a:t>
            </a:r>
            <a:r>
              <a:rPr lang="de-DE" sz="2600" i="1" dirty="0" err="1"/>
              <a:t>Window-pane</a:t>
            </a:r>
            <a:r>
              <a:rPr lang="de-DE" sz="2600" i="1" dirty="0"/>
              <a:t> style</a:t>
            </a:r>
            <a:r>
              <a:rPr lang="de-DE" sz="2600" dirty="0"/>
              <a:t>“</a:t>
            </a:r>
          </a:p>
          <a:p>
            <a:pPr marL="625475" lvl="1" indent="-355600" eaLnBrk="1" hangingPunct="1">
              <a:spcAft>
                <a:spcPts val="600"/>
              </a:spcAft>
            </a:pPr>
            <a:endParaRPr lang="de-DE" sz="2000" dirty="0"/>
          </a:p>
          <a:p>
            <a:pPr marL="625475" lvl="1" indent="-355600" eaLnBrk="1" hangingPunct="1">
              <a:spcAft>
                <a:spcPts val="600"/>
              </a:spcAft>
              <a:buNone/>
            </a:pPr>
            <a:endParaRPr lang="de-DE" sz="2000" dirty="0"/>
          </a:p>
        </p:txBody>
      </p:sp>
    </p:spTree>
    <p:extLst>
      <p:ext uri="{BB962C8B-B14F-4D97-AF65-F5344CB8AC3E}">
        <p14:creationId xmlns:p14="http://schemas.microsoft.com/office/powerpoint/2010/main" val="40684909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5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/>
            <a:r>
              <a:rPr lang="de-DE" b="0" dirty="0"/>
              <a:t>Wissenschaftlich schreiben</a:t>
            </a:r>
            <a:br>
              <a:rPr lang="de-DE" b="0" dirty="0"/>
            </a:br>
            <a:r>
              <a:rPr lang="de-DE" dirty="0"/>
              <a:t>Begründen und belegen statt behaupten</a:t>
            </a:r>
          </a:p>
        </p:txBody>
      </p:sp>
      <p:sp>
        <p:nvSpPr>
          <p:cNvPr id="49156" name="Rectangle 3"/>
          <p:cNvSpPr>
            <a:spLocks noGrp="1" noChangeArrowheads="1"/>
          </p:cNvSpPr>
          <p:nvPr>
            <p:ph idx="1"/>
          </p:nvPr>
        </p:nvSpPr>
        <p:spPr>
          <a:xfrm>
            <a:off x="628650" y="4633338"/>
            <a:ext cx="8047806" cy="1979562"/>
          </a:xfrm>
        </p:spPr>
        <p:txBody>
          <a:bodyPr>
            <a:normAutofit lnSpcReduction="10000"/>
          </a:bodyPr>
          <a:lstStyle/>
          <a:p>
            <a:pPr marL="268288" indent="-355600" eaLnBrk="1" hangingPunct="1">
              <a:buNone/>
            </a:pPr>
            <a:r>
              <a:rPr lang="de-DE" sz="1800" b="1" dirty="0"/>
              <a:t>Stimmt das?</a:t>
            </a:r>
          </a:p>
          <a:p>
            <a:pPr marL="684000" lvl="1" indent="-342000" eaLnBrk="1" hangingPunct="1"/>
            <a:r>
              <a:rPr lang="de-DE" dirty="0"/>
              <a:t>Aussagen mit Quellenangaben belegen:</a:t>
            </a:r>
            <a:br>
              <a:rPr lang="de-DE" dirty="0"/>
            </a:br>
            <a:r>
              <a:rPr lang="de-DE" dirty="0"/>
              <a:t>Zitate dokumentieren, woher die Information stammt und wer diese Aussage bestätigt</a:t>
            </a:r>
            <a:endParaRPr lang="de-DE" sz="2000" dirty="0"/>
          </a:p>
          <a:p>
            <a:pPr marL="684000" lvl="1" indent="-342000" eaLnBrk="1" hangingPunct="1"/>
            <a:r>
              <a:rPr lang="de-DE" dirty="0"/>
              <a:t>empirische Studien heranziehen: lässt sich der Zusammenhang tatsächlich in der Realität beobachten?</a:t>
            </a:r>
          </a:p>
          <a:p>
            <a:pPr marL="982663" lvl="2" indent="-355600" eaLnBrk="1" hangingPunct="1">
              <a:buNone/>
            </a:pPr>
            <a:endParaRPr lang="de-DE" sz="1400" dirty="0"/>
          </a:p>
        </p:txBody>
      </p:sp>
      <p:pic>
        <p:nvPicPr>
          <p:cNvPr id="6148" name="Picture 4" descr="C:\Dokumente und Einstellungen\aiseke\Lokale Einstellungen\Temporary Internet Files\Content.IE5\LZHGUAZZ\MP900443246[1]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833718" y="1384516"/>
            <a:ext cx="2842738" cy="189181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9" name="Rectangle 3"/>
          <p:cNvSpPr txBox="1">
            <a:spLocks noChangeArrowheads="1"/>
          </p:cNvSpPr>
          <p:nvPr/>
        </p:nvSpPr>
        <p:spPr>
          <a:xfrm>
            <a:off x="628650" y="1442585"/>
            <a:ext cx="5127922" cy="2664296"/>
          </a:xfrm>
          <a:prstGeom prst="rect">
            <a:avLst/>
          </a:prstGeom>
        </p:spPr>
        <p:txBody>
          <a:bodyPr/>
          <a:lstStyle/>
          <a:p>
            <a:pPr marR="0" lvl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Tx/>
              <a:buNone/>
              <a:tabLst/>
              <a:defRPr/>
            </a:pPr>
            <a:r>
              <a:rPr lang="de-DE" sz="2000" dirty="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cs typeface="Arial" charset="0"/>
              </a:rPr>
              <a:t>In Ihrer Arbeit müssen Sie folgende Fragen beantworten können:</a:t>
            </a:r>
          </a:p>
          <a:p>
            <a:pPr marR="0" lvl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Tx/>
              <a:buNone/>
              <a:tabLst/>
              <a:defRPr/>
            </a:pPr>
            <a:endParaRPr lang="de-DE" sz="2000" dirty="0">
              <a:solidFill>
                <a:schemeClr val="tx1">
                  <a:lumMod val="85000"/>
                  <a:lumOff val="15000"/>
                </a:schemeClr>
              </a:solidFill>
              <a:latin typeface="Arial" charset="0"/>
              <a:cs typeface="Arial" charset="0"/>
            </a:endParaRPr>
          </a:p>
          <a:p>
            <a:pPr marL="355600" lvl="1" indent="-355600" algn="l">
              <a:spcBef>
                <a:spcPct val="0"/>
              </a:spcBef>
              <a:spcAft>
                <a:spcPct val="20000"/>
              </a:spcAft>
              <a:buClr>
                <a:srgbClr val="00254F"/>
              </a:buClr>
            </a:pPr>
            <a:r>
              <a:rPr lang="de-DE" sz="2000" b="1" dirty="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cs typeface="Arial" charset="0"/>
              </a:rPr>
              <a:t>Warum ist das so? </a:t>
            </a:r>
          </a:p>
          <a:p>
            <a:pPr marL="355600" lvl="1" indent="-355600" algn="l">
              <a:spcBef>
                <a:spcPct val="0"/>
              </a:spcBef>
              <a:spcAft>
                <a:spcPct val="20000"/>
              </a:spcAft>
              <a:buClr>
                <a:srgbClr val="00254F"/>
              </a:buClr>
            </a:pPr>
            <a:r>
              <a:rPr lang="de-DE" sz="2000" b="1" dirty="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cs typeface="Arial" charset="0"/>
              </a:rPr>
              <a:t>Unter welchen Bedingungen gilt das?</a:t>
            </a:r>
          </a:p>
          <a:p>
            <a:pPr marL="684000" lvl="1" indent="-342000" algn="l">
              <a:spcBef>
                <a:spcPct val="0"/>
              </a:spcBef>
              <a:spcAft>
                <a:spcPct val="20000"/>
              </a:spcAft>
              <a:buClr>
                <a:srgbClr val="00254F"/>
              </a:buClr>
              <a:buFont typeface="Webdings" pitchFamily="18" charset="2"/>
              <a:buChar char="4"/>
            </a:pPr>
            <a:r>
              <a:rPr lang="de-DE" sz="2000" dirty="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cs typeface="Arial" charset="0"/>
              </a:rPr>
              <a:t>Phänomene und Zusammenhänge erklären:</a:t>
            </a:r>
            <a:br>
              <a:rPr lang="de-DE" sz="2000" dirty="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cs typeface="Arial" charset="0"/>
              </a:rPr>
            </a:br>
            <a:r>
              <a:rPr lang="de-DE" sz="2000" dirty="0">
                <a:solidFill>
                  <a:schemeClr val="tx1">
                    <a:lumMod val="85000"/>
                    <a:lumOff val="15000"/>
                  </a:schemeClr>
                </a:solidFill>
                <a:latin typeface="Arial" charset="0"/>
                <a:cs typeface="Arial" charset="0"/>
              </a:rPr>
              <a:t>Theorien liefern allgemeine Erklärungen</a:t>
            </a:r>
          </a:p>
          <a:p>
            <a:pPr marR="0" lvl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Tx/>
              <a:buSzTx/>
              <a:buFontTx/>
              <a:buNone/>
              <a:tabLst/>
              <a:defRPr/>
            </a:pPr>
            <a:endParaRPr kumimoji="0" lang="de-DE" sz="1800" b="1" i="0" u="none" strike="noStrike" kern="0" cap="none" spc="0" normalizeH="0" baseline="0" noProof="0" dirty="0">
              <a:ln>
                <a:noFill/>
              </a:ln>
              <a:solidFill>
                <a:srgbClr val="00254F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982663" marR="0" lvl="2" indent="-35560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20000"/>
              </a:spcAft>
              <a:buClr>
                <a:schemeClr val="tx1"/>
              </a:buClr>
              <a:buSzTx/>
              <a:buFont typeface="Webdings" pitchFamily="18" charset="2"/>
              <a:buNone/>
              <a:tabLst/>
              <a:defRPr/>
            </a:pPr>
            <a:endParaRPr kumimoji="0" lang="de-DE" sz="1600" b="0" i="0" u="none" strike="noStrike" kern="0" cap="none" spc="0" normalizeH="0" baseline="0" noProof="0" dirty="0">
              <a:ln>
                <a:noFill/>
              </a:ln>
              <a:solidFill>
                <a:srgbClr val="00254F"/>
              </a:solidFill>
              <a:effectLst/>
              <a:uLnTx/>
              <a:uFillTx/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33595450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b="0"/>
              <a:t>Wissenschaftlich schreiben</a:t>
            </a:r>
            <a:br>
              <a:rPr lang="de-DE" b="0" dirty="0"/>
            </a:br>
            <a:r>
              <a:rPr lang="de-DE" dirty="0"/>
              <a:t>Lesen und Schreiben im Wechsel</a:t>
            </a:r>
          </a:p>
        </p:txBody>
      </p:sp>
      <p:sp>
        <p:nvSpPr>
          <p:cNvPr id="26" name="Rechteck 25"/>
          <p:cNvSpPr/>
          <p:nvPr/>
        </p:nvSpPr>
        <p:spPr>
          <a:xfrm>
            <a:off x="467544" y="1196753"/>
            <a:ext cx="3461518" cy="95431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 w="25400" cap="flat" cmpd="sng" algn="ctr">
            <a:solidFill>
              <a:srgbClr val="F8F8F8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 dirty="0">
                <a:solidFill>
                  <a:srgbClr val="00254F"/>
                </a:solidFill>
                <a:latin typeface="Arial"/>
              </a:rPr>
              <a:t>Themensuche</a:t>
            </a:r>
          </a:p>
        </p:txBody>
      </p:sp>
      <p:sp>
        <p:nvSpPr>
          <p:cNvPr id="28" name="Rechteck 27"/>
          <p:cNvSpPr/>
          <p:nvPr/>
        </p:nvSpPr>
        <p:spPr>
          <a:xfrm>
            <a:off x="5325294" y="1196753"/>
            <a:ext cx="3461518" cy="954310"/>
          </a:xfrm>
          <a:prstGeom prst="rect">
            <a:avLst/>
          </a:prstGeom>
          <a:solidFill>
            <a:schemeClr val="bg1">
              <a:lumMod val="40000"/>
              <a:lumOff val="60000"/>
            </a:schemeClr>
          </a:solidFill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anchor="ctr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 dirty="0">
                <a:solidFill>
                  <a:srgbClr val="00254F"/>
                </a:solidFill>
                <a:latin typeface="Arial"/>
              </a:rPr>
              <a:t>Sichtung von Literatur: Quellen erfassen, Titel, Abstract, Einleitung, Schluss lesen</a:t>
            </a:r>
          </a:p>
        </p:txBody>
      </p:sp>
      <p:sp>
        <p:nvSpPr>
          <p:cNvPr id="29" name="Rechteck 28"/>
          <p:cNvSpPr/>
          <p:nvPr/>
        </p:nvSpPr>
        <p:spPr>
          <a:xfrm>
            <a:off x="467544" y="2641378"/>
            <a:ext cx="3461518" cy="95431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 w="25400" cap="flat" cmpd="sng" algn="ctr">
            <a:solidFill>
              <a:srgbClr val="F8F8F8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>
                <a:solidFill>
                  <a:srgbClr val="00254F"/>
                </a:solidFill>
                <a:latin typeface="Arial"/>
              </a:rPr>
              <a:t>Eingrenzen, fokussieren, konkretisieren</a:t>
            </a:r>
            <a:endParaRPr lang="de-DE" sz="1600" b="0" kern="0" dirty="0">
              <a:solidFill>
                <a:srgbClr val="00254F"/>
              </a:solidFill>
              <a:latin typeface="Arial"/>
            </a:endParaRP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 dirty="0">
                <a:solidFill>
                  <a:srgbClr val="00254F"/>
                </a:solidFill>
                <a:latin typeface="Arial"/>
              </a:rPr>
              <a:t>Fragestellung festlegen</a:t>
            </a:r>
          </a:p>
        </p:txBody>
      </p:sp>
      <p:sp>
        <p:nvSpPr>
          <p:cNvPr id="30" name="Rechteck 29"/>
          <p:cNvSpPr/>
          <p:nvPr/>
        </p:nvSpPr>
        <p:spPr>
          <a:xfrm>
            <a:off x="467544" y="4076478"/>
            <a:ext cx="3461518" cy="95431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 w="25400" cap="flat" cmpd="sng" algn="ctr">
            <a:solidFill>
              <a:srgbClr val="F8F8F8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 dirty="0">
                <a:solidFill>
                  <a:srgbClr val="00254F"/>
                </a:solidFill>
                <a:latin typeface="Arial"/>
              </a:rPr>
              <a:t>Struktur der Arbeit entwickeln: Gliederung</a:t>
            </a:r>
          </a:p>
        </p:txBody>
      </p:sp>
      <p:sp>
        <p:nvSpPr>
          <p:cNvPr id="31" name="Rechteck 30"/>
          <p:cNvSpPr/>
          <p:nvPr/>
        </p:nvSpPr>
        <p:spPr>
          <a:xfrm>
            <a:off x="5325294" y="2641378"/>
            <a:ext cx="3461518" cy="954310"/>
          </a:xfrm>
          <a:prstGeom prst="rect">
            <a:avLst/>
          </a:prstGeom>
          <a:solidFill>
            <a:schemeClr val="bg1">
              <a:lumMod val="40000"/>
              <a:lumOff val="60000"/>
            </a:schemeClr>
          </a:solidFill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anchor="ctr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 dirty="0">
                <a:solidFill>
                  <a:srgbClr val="00254F"/>
                </a:solidFill>
                <a:latin typeface="Arial"/>
              </a:rPr>
              <a:t>Literatur bearbeiten: Exzerpieren, skizzieren</a:t>
            </a: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 dirty="0">
                <a:solidFill>
                  <a:srgbClr val="00254F"/>
                </a:solidFill>
                <a:latin typeface="Arial"/>
              </a:rPr>
              <a:t>neue Literatur suchen, andere verwerfen</a:t>
            </a:r>
          </a:p>
        </p:txBody>
      </p:sp>
      <p:sp>
        <p:nvSpPr>
          <p:cNvPr id="32" name="Rechteck 31"/>
          <p:cNvSpPr/>
          <p:nvPr/>
        </p:nvSpPr>
        <p:spPr>
          <a:xfrm>
            <a:off x="467544" y="5505228"/>
            <a:ext cx="3461518" cy="954310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 w="25400" cap="flat" cmpd="sng" algn="ctr">
            <a:solidFill>
              <a:srgbClr val="F8F8F8">
                <a:shade val="50000"/>
              </a:srgbClr>
            </a:solidFill>
            <a:prstDash val="solid"/>
          </a:ln>
          <a:effectLst/>
        </p:spPr>
        <p:txBody>
          <a:bodyPr anchor="ctr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>
                <a:solidFill>
                  <a:srgbClr val="00254F"/>
                </a:solidFill>
                <a:latin typeface="Arial"/>
              </a:rPr>
              <a:t>Ausformulieren</a:t>
            </a:r>
            <a:endParaRPr lang="de-DE" sz="1600" b="0" kern="0" dirty="0">
              <a:solidFill>
                <a:srgbClr val="00254F"/>
              </a:solidFill>
              <a:latin typeface="Arial"/>
            </a:endParaRPr>
          </a:p>
        </p:txBody>
      </p:sp>
      <p:sp>
        <p:nvSpPr>
          <p:cNvPr id="33" name="Rechteck 32"/>
          <p:cNvSpPr/>
          <p:nvPr/>
        </p:nvSpPr>
        <p:spPr>
          <a:xfrm>
            <a:off x="5325294" y="4076478"/>
            <a:ext cx="3461518" cy="954310"/>
          </a:xfrm>
          <a:prstGeom prst="rect">
            <a:avLst/>
          </a:prstGeom>
          <a:solidFill>
            <a:schemeClr val="bg1">
              <a:lumMod val="40000"/>
              <a:lumOff val="60000"/>
            </a:schemeClr>
          </a:solidFill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anchor="ctr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 dirty="0">
                <a:solidFill>
                  <a:srgbClr val="00254F"/>
                </a:solidFill>
                <a:latin typeface="Arial"/>
              </a:rPr>
              <a:t>Exzerpte zu Abschnitten zuordnen</a:t>
            </a: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 dirty="0">
                <a:solidFill>
                  <a:srgbClr val="00254F"/>
                </a:solidFill>
                <a:latin typeface="Arial"/>
              </a:rPr>
              <a:t>ergänzende Literatur suchen und einarbeiten</a:t>
            </a:r>
          </a:p>
        </p:txBody>
      </p:sp>
      <p:cxnSp>
        <p:nvCxnSpPr>
          <p:cNvPr id="36" name="Gerade Verbindung mit Pfeil 35"/>
          <p:cNvCxnSpPr>
            <a:cxnSpLocks noChangeShapeType="1"/>
            <a:stCxn id="26" idx="3"/>
            <a:endCxn id="28" idx="1"/>
          </p:cNvCxnSpPr>
          <p:nvPr/>
        </p:nvCxnSpPr>
        <p:spPr bwMode="auto">
          <a:xfrm>
            <a:off x="3929062" y="1673908"/>
            <a:ext cx="1396232" cy="0"/>
          </a:xfrm>
          <a:prstGeom prst="straightConnector1">
            <a:avLst/>
          </a:prstGeom>
          <a:noFill/>
          <a:ln w="19050" algn="ctr">
            <a:solidFill>
              <a:srgbClr val="00254F"/>
            </a:solidFill>
            <a:round/>
            <a:headEnd/>
            <a:tailEnd type="triangle" w="lg" len="lg"/>
          </a:ln>
        </p:spPr>
      </p:cxnSp>
      <p:cxnSp>
        <p:nvCxnSpPr>
          <p:cNvPr id="37" name="Gerade Verbindung mit Pfeil 36"/>
          <p:cNvCxnSpPr>
            <a:cxnSpLocks noChangeShapeType="1"/>
            <a:stCxn id="28" idx="1"/>
            <a:endCxn id="29" idx="3"/>
          </p:cNvCxnSpPr>
          <p:nvPr/>
        </p:nvCxnSpPr>
        <p:spPr bwMode="auto">
          <a:xfrm flipH="1">
            <a:off x="3929062" y="1673908"/>
            <a:ext cx="1396232" cy="1444625"/>
          </a:xfrm>
          <a:prstGeom prst="straightConnector1">
            <a:avLst/>
          </a:prstGeom>
          <a:noFill/>
          <a:ln w="19050" algn="ctr">
            <a:solidFill>
              <a:srgbClr val="00254F"/>
            </a:solidFill>
            <a:round/>
            <a:headEnd/>
            <a:tailEnd type="triangle" w="lg" len="lg"/>
          </a:ln>
        </p:spPr>
      </p:cxnSp>
      <p:cxnSp>
        <p:nvCxnSpPr>
          <p:cNvPr id="39" name="Gerade Verbindung mit Pfeil 38"/>
          <p:cNvCxnSpPr>
            <a:cxnSpLocks noChangeShapeType="1"/>
          </p:cNvCxnSpPr>
          <p:nvPr/>
        </p:nvCxnSpPr>
        <p:spPr bwMode="auto">
          <a:xfrm>
            <a:off x="4067994" y="3067373"/>
            <a:ext cx="1257300" cy="1587"/>
          </a:xfrm>
          <a:prstGeom prst="straightConnector1">
            <a:avLst/>
          </a:prstGeom>
          <a:noFill/>
          <a:ln w="19050" algn="ctr">
            <a:solidFill>
              <a:srgbClr val="00254F"/>
            </a:solidFill>
            <a:round/>
            <a:headEnd type="triangle" w="lg" len="lg"/>
            <a:tailEnd type="triangle" w="lg" len="lg"/>
          </a:ln>
        </p:spPr>
      </p:cxnSp>
      <p:cxnSp>
        <p:nvCxnSpPr>
          <p:cNvPr id="40" name="Gerade Verbindung mit Pfeil 39"/>
          <p:cNvCxnSpPr>
            <a:cxnSpLocks noChangeShapeType="1"/>
            <a:stCxn id="31" idx="1"/>
            <a:endCxn id="30" idx="3"/>
          </p:cNvCxnSpPr>
          <p:nvPr/>
        </p:nvCxnSpPr>
        <p:spPr bwMode="auto">
          <a:xfrm flipH="1">
            <a:off x="3929062" y="3118533"/>
            <a:ext cx="1396232" cy="1435100"/>
          </a:xfrm>
          <a:prstGeom prst="straightConnector1">
            <a:avLst/>
          </a:prstGeom>
          <a:noFill/>
          <a:ln w="19050" algn="ctr">
            <a:solidFill>
              <a:srgbClr val="00254F"/>
            </a:solidFill>
            <a:round/>
            <a:headEnd/>
            <a:tailEnd type="triangle" w="lg" len="lg"/>
          </a:ln>
        </p:spPr>
      </p:cxnSp>
      <p:cxnSp>
        <p:nvCxnSpPr>
          <p:cNvPr id="41" name="Gerade Verbindung mit Pfeil 40"/>
          <p:cNvCxnSpPr>
            <a:cxnSpLocks noChangeShapeType="1"/>
            <a:stCxn id="30" idx="3"/>
            <a:endCxn id="33" idx="1"/>
          </p:cNvCxnSpPr>
          <p:nvPr/>
        </p:nvCxnSpPr>
        <p:spPr bwMode="auto">
          <a:xfrm>
            <a:off x="3929062" y="4553633"/>
            <a:ext cx="1396232" cy="0"/>
          </a:xfrm>
          <a:prstGeom prst="straightConnector1">
            <a:avLst/>
          </a:prstGeom>
          <a:noFill/>
          <a:ln w="19050" algn="ctr">
            <a:solidFill>
              <a:srgbClr val="00254F"/>
            </a:solidFill>
            <a:round/>
            <a:headEnd/>
            <a:tailEnd type="triangle" w="lg" len="lg"/>
          </a:ln>
        </p:spPr>
      </p:cxnSp>
      <p:cxnSp>
        <p:nvCxnSpPr>
          <p:cNvPr id="42" name="Gerade Verbindung mit Pfeil 41"/>
          <p:cNvCxnSpPr>
            <a:cxnSpLocks noChangeShapeType="1"/>
            <a:stCxn id="33" idx="1"/>
            <a:endCxn id="32" idx="3"/>
          </p:cNvCxnSpPr>
          <p:nvPr/>
        </p:nvCxnSpPr>
        <p:spPr bwMode="auto">
          <a:xfrm flipH="1">
            <a:off x="3929062" y="4553633"/>
            <a:ext cx="1396232" cy="1428750"/>
          </a:xfrm>
          <a:prstGeom prst="straightConnector1">
            <a:avLst/>
          </a:prstGeom>
          <a:noFill/>
          <a:ln w="19050" algn="ctr">
            <a:solidFill>
              <a:srgbClr val="00254F"/>
            </a:solidFill>
            <a:round/>
            <a:headEnd type="triangle" w="med" len="med"/>
            <a:tailEnd type="triangle" w="lg" len="lg"/>
          </a:ln>
        </p:spPr>
      </p:cxnSp>
      <p:sp>
        <p:nvSpPr>
          <p:cNvPr id="52" name="Rechteck 51"/>
          <p:cNvSpPr/>
          <p:nvPr/>
        </p:nvSpPr>
        <p:spPr>
          <a:xfrm>
            <a:off x="5323706" y="5505228"/>
            <a:ext cx="3461518" cy="954310"/>
          </a:xfrm>
          <a:prstGeom prst="rect">
            <a:avLst/>
          </a:prstGeom>
          <a:solidFill>
            <a:schemeClr val="bg1">
              <a:lumMod val="40000"/>
              <a:lumOff val="60000"/>
            </a:schemeClr>
          </a:solidFill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anchor="ctr"/>
          <a:lstStyle/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 dirty="0">
                <a:solidFill>
                  <a:srgbClr val="00254F"/>
                </a:solidFill>
                <a:latin typeface="Arial"/>
              </a:rPr>
              <a:t>Literatur einarbeiten</a:t>
            </a:r>
          </a:p>
          <a:p>
            <a:pPr marL="268288" indent="-268288" algn="l" fontAlgn="auto">
              <a:spcBef>
                <a:spcPts val="0"/>
              </a:spcBef>
              <a:spcAft>
                <a:spcPts val="0"/>
              </a:spcAft>
              <a:buFont typeface="Webdings" pitchFamily="18" charset="2"/>
              <a:buChar char="4"/>
              <a:defRPr/>
            </a:pPr>
            <a:r>
              <a:rPr lang="de-DE" sz="1600" b="0" kern="0" dirty="0">
                <a:solidFill>
                  <a:srgbClr val="00254F"/>
                </a:solidFill>
                <a:latin typeface="Arial"/>
              </a:rPr>
              <a:t>ggf. ergänzende Literatur zu einzelnen Aspekten suchen</a:t>
            </a:r>
          </a:p>
        </p:txBody>
      </p:sp>
      <p:cxnSp>
        <p:nvCxnSpPr>
          <p:cNvPr id="53" name="Gerade Verbindung mit Pfeil 52"/>
          <p:cNvCxnSpPr>
            <a:cxnSpLocks noChangeShapeType="1"/>
          </p:cNvCxnSpPr>
          <p:nvPr/>
        </p:nvCxnSpPr>
        <p:spPr bwMode="auto">
          <a:xfrm>
            <a:off x="3929062" y="6093296"/>
            <a:ext cx="1394644" cy="0"/>
          </a:xfrm>
          <a:prstGeom prst="straightConnector1">
            <a:avLst/>
          </a:prstGeom>
          <a:noFill/>
          <a:ln w="19050" algn="ctr">
            <a:solidFill>
              <a:srgbClr val="00254F"/>
            </a:solidFill>
            <a:round/>
            <a:headEnd type="triangle" w="lg" len="lg"/>
            <a:tailEnd type="triangle" w="lg" len="lg"/>
          </a:ln>
        </p:spPr>
      </p:cxnSp>
      <p:cxnSp>
        <p:nvCxnSpPr>
          <p:cNvPr id="3" name="Gerade Verbindung 2"/>
          <p:cNvCxnSpPr/>
          <p:nvPr/>
        </p:nvCxnSpPr>
        <p:spPr bwMode="auto">
          <a:xfrm>
            <a:off x="251520" y="2348880"/>
            <a:ext cx="8640960" cy="0"/>
          </a:xfrm>
          <a:prstGeom prst="line">
            <a:avLst/>
          </a:prstGeom>
          <a:ln>
            <a:headEnd type="none" w="med" len="med"/>
            <a:tailEnd type="none" w="med" len="med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594376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1" name="Rectangle 2"/>
          <p:cNvSpPr>
            <a:spLocks noGrp="1" noChangeArrowheads="1"/>
          </p:cNvSpPr>
          <p:nvPr>
            <p:ph type="title"/>
          </p:nvPr>
        </p:nvSpPr>
        <p:spPr>
          <a:xfrm>
            <a:off x="406313" y="218145"/>
            <a:ext cx="8331374" cy="981075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de-DE" b="0" dirty="0"/>
              <a:t>Wissenschaftlich schreiben</a:t>
            </a:r>
            <a:br>
              <a:rPr lang="de-DE" b="0" dirty="0"/>
            </a:br>
            <a:r>
              <a:rPr lang="de-DE" dirty="0"/>
              <a:t>Gegensätzliche Bewegungen im Schreibprozess</a:t>
            </a:r>
          </a:p>
        </p:txBody>
      </p:sp>
      <p:grpSp>
        <p:nvGrpSpPr>
          <p:cNvPr id="25" name="Gruppieren 24"/>
          <p:cNvGrpSpPr/>
          <p:nvPr/>
        </p:nvGrpSpPr>
        <p:grpSpPr>
          <a:xfrm>
            <a:off x="1909651" y="1354202"/>
            <a:ext cx="1008112" cy="1521594"/>
            <a:chOff x="4900613" y="1466851"/>
            <a:chExt cx="1398588" cy="2025650"/>
          </a:xfrm>
          <a:solidFill>
            <a:schemeClr val="bg1">
              <a:lumMod val="75000"/>
            </a:schemeClr>
          </a:solidFill>
        </p:grpSpPr>
        <p:sp>
          <p:nvSpPr>
            <p:cNvPr id="1040" name="Freeform 16"/>
            <p:cNvSpPr>
              <a:spLocks/>
            </p:cNvSpPr>
            <p:nvPr/>
          </p:nvSpPr>
          <p:spPr bwMode="auto">
            <a:xfrm>
              <a:off x="5210175" y="2224088"/>
              <a:ext cx="1084263" cy="1268413"/>
            </a:xfrm>
            <a:custGeom>
              <a:avLst/>
              <a:gdLst/>
              <a:ahLst/>
              <a:cxnLst>
                <a:cxn ang="0">
                  <a:pos x="186" y="584"/>
                </a:cxn>
                <a:cxn ang="0">
                  <a:pos x="264" y="444"/>
                </a:cxn>
                <a:cxn ang="0">
                  <a:pos x="218" y="422"/>
                </a:cxn>
                <a:cxn ang="0">
                  <a:pos x="161" y="532"/>
                </a:cxn>
                <a:cxn ang="0">
                  <a:pos x="94" y="505"/>
                </a:cxn>
                <a:cxn ang="0">
                  <a:pos x="137" y="464"/>
                </a:cxn>
                <a:cxn ang="0">
                  <a:pos x="80" y="486"/>
                </a:cxn>
                <a:cxn ang="0">
                  <a:pos x="8" y="459"/>
                </a:cxn>
                <a:cxn ang="0">
                  <a:pos x="32" y="350"/>
                </a:cxn>
                <a:cxn ang="0">
                  <a:pos x="118" y="188"/>
                </a:cxn>
                <a:cxn ang="0">
                  <a:pos x="207" y="4"/>
                </a:cxn>
                <a:cxn ang="0">
                  <a:pos x="299" y="46"/>
                </a:cxn>
                <a:cxn ang="0">
                  <a:pos x="350" y="11"/>
                </a:cxn>
                <a:cxn ang="0">
                  <a:pos x="413" y="52"/>
                </a:cxn>
                <a:cxn ang="0">
                  <a:pos x="483" y="52"/>
                </a:cxn>
                <a:cxn ang="0">
                  <a:pos x="516" y="113"/>
                </a:cxn>
                <a:cxn ang="0">
                  <a:pos x="573" y="146"/>
                </a:cxn>
                <a:cxn ang="0">
                  <a:pos x="597" y="203"/>
                </a:cxn>
                <a:cxn ang="0">
                  <a:pos x="634" y="245"/>
                </a:cxn>
                <a:cxn ang="0">
                  <a:pos x="645" y="324"/>
                </a:cxn>
                <a:cxn ang="0">
                  <a:pos x="678" y="396"/>
                </a:cxn>
                <a:cxn ang="0">
                  <a:pos x="663" y="459"/>
                </a:cxn>
                <a:cxn ang="0">
                  <a:pos x="683" y="532"/>
                </a:cxn>
                <a:cxn ang="0">
                  <a:pos x="663" y="599"/>
                </a:cxn>
                <a:cxn ang="0">
                  <a:pos x="683" y="685"/>
                </a:cxn>
                <a:cxn ang="0">
                  <a:pos x="588" y="775"/>
                </a:cxn>
                <a:cxn ang="0">
                  <a:pos x="523" y="731"/>
                </a:cxn>
                <a:cxn ang="0">
                  <a:pos x="641" y="591"/>
                </a:cxn>
                <a:cxn ang="0">
                  <a:pos x="621" y="339"/>
                </a:cxn>
                <a:cxn ang="0">
                  <a:pos x="503" y="151"/>
                </a:cxn>
                <a:cxn ang="0">
                  <a:pos x="345" y="72"/>
                </a:cxn>
                <a:cxn ang="0">
                  <a:pos x="291" y="85"/>
                </a:cxn>
                <a:cxn ang="0">
                  <a:pos x="236" y="52"/>
                </a:cxn>
                <a:cxn ang="0">
                  <a:pos x="201" y="140"/>
                </a:cxn>
                <a:cxn ang="0">
                  <a:pos x="135" y="218"/>
                </a:cxn>
                <a:cxn ang="0">
                  <a:pos x="80" y="328"/>
                </a:cxn>
                <a:cxn ang="0">
                  <a:pos x="32" y="424"/>
                </a:cxn>
                <a:cxn ang="0">
                  <a:pos x="109" y="437"/>
                </a:cxn>
                <a:cxn ang="0">
                  <a:pos x="188" y="402"/>
                </a:cxn>
                <a:cxn ang="0">
                  <a:pos x="299" y="420"/>
                </a:cxn>
                <a:cxn ang="0">
                  <a:pos x="223" y="599"/>
                </a:cxn>
                <a:cxn ang="0">
                  <a:pos x="203" y="783"/>
                </a:cxn>
              </a:cxnLst>
              <a:rect l="0" t="0" r="r" b="b"/>
              <a:pathLst>
                <a:path w="683" h="799">
                  <a:moveTo>
                    <a:pt x="133" y="720"/>
                  </a:moveTo>
                  <a:lnTo>
                    <a:pt x="157" y="641"/>
                  </a:lnTo>
                  <a:lnTo>
                    <a:pt x="186" y="584"/>
                  </a:lnTo>
                  <a:lnTo>
                    <a:pt x="223" y="523"/>
                  </a:lnTo>
                  <a:lnTo>
                    <a:pt x="242" y="464"/>
                  </a:lnTo>
                  <a:lnTo>
                    <a:pt x="264" y="444"/>
                  </a:lnTo>
                  <a:lnTo>
                    <a:pt x="264" y="422"/>
                  </a:lnTo>
                  <a:lnTo>
                    <a:pt x="251" y="411"/>
                  </a:lnTo>
                  <a:lnTo>
                    <a:pt x="218" y="422"/>
                  </a:lnTo>
                  <a:lnTo>
                    <a:pt x="194" y="444"/>
                  </a:lnTo>
                  <a:lnTo>
                    <a:pt x="170" y="505"/>
                  </a:lnTo>
                  <a:lnTo>
                    <a:pt x="161" y="532"/>
                  </a:lnTo>
                  <a:lnTo>
                    <a:pt x="129" y="542"/>
                  </a:lnTo>
                  <a:lnTo>
                    <a:pt x="94" y="523"/>
                  </a:lnTo>
                  <a:lnTo>
                    <a:pt x="94" y="505"/>
                  </a:lnTo>
                  <a:lnTo>
                    <a:pt x="118" y="497"/>
                  </a:lnTo>
                  <a:lnTo>
                    <a:pt x="137" y="490"/>
                  </a:lnTo>
                  <a:lnTo>
                    <a:pt x="137" y="464"/>
                  </a:lnTo>
                  <a:lnTo>
                    <a:pt x="118" y="459"/>
                  </a:lnTo>
                  <a:lnTo>
                    <a:pt x="105" y="470"/>
                  </a:lnTo>
                  <a:lnTo>
                    <a:pt x="80" y="486"/>
                  </a:lnTo>
                  <a:lnTo>
                    <a:pt x="61" y="486"/>
                  </a:lnTo>
                  <a:lnTo>
                    <a:pt x="28" y="486"/>
                  </a:lnTo>
                  <a:lnTo>
                    <a:pt x="8" y="459"/>
                  </a:lnTo>
                  <a:lnTo>
                    <a:pt x="0" y="429"/>
                  </a:lnTo>
                  <a:lnTo>
                    <a:pt x="0" y="387"/>
                  </a:lnTo>
                  <a:lnTo>
                    <a:pt x="32" y="350"/>
                  </a:lnTo>
                  <a:lnTo>
                    <a:pt x="105" y="271"/>
                  </a:lnTo>
                  <a:lnTo>
                    <a:pt x="109" y="225"/>
                  </a:lnTo>
                  <a:lnTo>
                    <a:pt x="118" y="188"/>
                  </a:lnTo>
                  <a:lnTo>
                    <a:pt x="203" y="89"/>
                  </a:lnTo>
                  <a:lnTo>
                    <a:pt x="214" y="57"/>
                  </a:lnTo>
                  <a:lnTo>
                    <a:pt x="207" y="4"/>
                  </a:lnTo>
                  <a:lnTo>
                    <a:pt x="227" y="15"/>
                  </a:lnTo>
                  <a:lnTo>
                    <a:pt x="251" y="0"/>
                  </a:lnTo>
                  <a:lnTo>
                    <a:pt x="299" y="46"/>
                  </a:lnTo>
                  <a:lnTo>
                    <a:pt x="313" y="4"/>
                  </a:lnTo>
                  <a:lnTo>
                    <a:pt x="328" y="26"/>
                  </a:lnTo>
                  <a:lnTo>
                    <a:pt x="350" y="11"/>
                  </a:lnTo>
                  <a:lnTo>
                    <a:pt x="365" y="30"/>
                  </a:lnTo>
                  <a:lnTo>
                    <a:pt x="407" y="21"/>
                  </a:lnTo>
                  <a:lnTo>
                    <a:pt x="413" y="52"/>
                  </a:lnTo>
                  <a:lnTo>
                    <a:pt x="442" y="37"/>
                  </a:lnTo>
                  <a:lnTo>
                    <a:pt x="455" y="67"/>
                  </a:lnTo>
                  <a:lnTo>
                    <a:pt x="483" y="52"/>
                  </a:lnTo>
                  <a:lnTo>
                    <a:pt x="492" y="89"/>
                  </a:lnTo>
                  <a:lnTo>
                    <a:pt x="512" y="89"/>
                  </a:lnTo>
                  <a:lnTo>
                    <a:pt x="516" y="113"/>
                  </a:lnTo>
                  <a:lnTo>
                    <a:pt x="540" y="113"/>
                  </a:lnTo>
                  <a:lnTo>
                    <a:pt x="545" y="146"/>
                  </a:lnTo>
                  <a:lnTo>
                    <a:pt x="573" y="146"/>
                  </a:lnTo>
                  <a:lnTo>
                    <a:pt x="573" y="177"/>
                  </a:lnTo>
                  <a:lnTo>
                    <a:pt x="602" y="181"/>
                  </a:lnTo>
                  <a:lnTo>
                    <a:pt x="597" y="203"/>
                  </a:lnTo>
                  <a:lnTo>
                    <a:pt x="621" y="214"/>
                  </a:lnTo>
                  <a:lnTo>
                    <a:pt x="617" y="245"/>
                  </a:lnTo>
                  <a:lnTo>
                    <a:pt x="634" y="245"/>
                  </a:lnTo>
                  <a:lnTo>
                    <a:pt x="634" y="282"/>
                  </a:lnTo>
                  <a:lnTo>
                    <a:pt x="650" y="293"/>
                  </a:lnTo>
                  <a:lnTo>
                    <a:pt x="645" y="324"/>
                  </a:lnTo>
                  <a:lnTo>
                    <a:pt x="669" y="328"/>
                  </a:lnTo>
                  <a:lnTo>
                    <a:pt x="654" y="376"/>
                  </a:lnTo>
                  <a:lnTo>
                    <a:pt x="678" y="396"/>
                  </a:lnTo>
                  <a:lnTo>
                    <a:pt x="658" y="411"/>
                  </a:lnTo>
                  <a:lnTo>
                    <a:pt x="674" y="437"/>
                  </a:lnTo>
                  <a:lnTo>
                    <a:pt x="663" y="459"/>
                  </a:lnTo>
                  <a:lnTo>
                    <a:pt x="678" y="479"/>
                  </a:lnTo>
                  <a:lnTo>
                    <a:pt x="658" y="505"/>
                  </a:lnTo>
                  <a:lnTo>
                    <a:pt x="683" y="532"/>
                  </a:lnTo>
                  <a:lnTo>
                    <a:pt x="663" y="547"/>
                  </a:lnTo>
                  <a:lnTo>
                    <a:pt x="683" y="573"/>
                  </a:lnTo>
                  <a:lnTo>
                    <a:pt x="663" y="599"/>
                  </a:lnTo>
                  <a:lnTo>
                    <a:pt x="683" y="637"/>
                  </a:lnTo>
                  <a:lnTo>
                    <a:pt x="663" y="658"/>
                  </a:lnTo>
                  <a:lnTo>
                    <a:pt x="683" y="685"/>
                  </a:lnTo>
                  <a:lnTo>
                    <a:pt x="669" y="718"/>
                  </a:lnTo>
                  <a:lnTo>
                    <a:pt x="641" y="746"/>
                  </a:lnTo>
                  <a:lnTo>
                    <a:pt x="588" y="775"/>
                  </a:lnTo>
                  <a:lnTo>
                    <a:pt x="529" y="794"/>
                  </a:lnTo>
                  <a:lnTo>
                    <a:pt x="461" y="799"/>
                  </a:lnTo>
                  <a:lnTo>
                    <a:pt x="523" y="731"/>
                  </a:lnTo>
                  <a:lnTo>
                    <a:pt x="575" y="691"/>
                  </a:lnTo>
                  <a:lnTo>
                    <a:pt x="608" y="650"/>
                  </a:lnTo>
                  <a:lnTo>
                    <a:pt x="641" y="591"/>
                  </a:lnTo>
                  <a:lnTo>
                    <a:pt x="643" y="492"/>
                  </a:lnTo>
                  <a:lnTo>
                    <a:pt x="634" y="405"/>
                  </a:lnTo>
                  <a:lnTo>
                    <a:pt x="621" y="339"/>
                  </a:lnTo>
                  <a:lnTo>
                    <a:pt x="606" y="282"/>
                  </a:lnTo>
                  <a:lnTo>
                    <a:pt x="571" y="227"/>
                  </a:lnTo>
                  <a:lnTo>
                    <a:pt x="503" y="151"/>
                  </a:lnTo>
                  <a:lnTo>
                    <a:pt x="448" y="107"/>
                  </a:lnTo>
                  <a:lnTo>
                    <a:pt x="385" y="76"/>
                  </a:lnTo>
                  <a:lnTo>
                    <a:pt x="345" y="72"/>
                  </a:lnTo>
                  <a:lnTo>
                    <a:pt x="332" y="57"/>
                  </a:lnTo>
                  <a:lnTo>
                    <a:pt x="317" y="78"/>
                  </a:lnTo>
                  <a:lnTo>
                    <a:pt x="291" y="85"/>
                  </a:lnTo>
                  <a:lnTo>
                    <a:pt x="275" y="72"/>
                  </a:lnTo>
                  <a:lnTo>
                    <a:pt x="253" y="52"/>
                  </a:lnTo>
                  <a:lnTo>
                    <a:pt x="236" y="52"/>
                  </a:lnTo>
                  <a:lnTo>
                    <a:pt x="236" y="83"/>
                  </a:lnTo>
                  <a:lnTo>
                    <a:pt x="227" y="113"/>
                  </a:lnTo>
                  <a:lnTo>
                    <a:pt x="201" y="140"/>
                  </a:lnTo>
                  <a:lnTo>
                    <a:pt x="175" y="162"/>
                  </a:lnTo>
                  <a:lnTo>
                    <a:pt x="161" y="186"/>
                  </a:lnTo>
                  <a:lnTo>
                    <a:pt x="135" y="218"/>
                  </a:lnTo>
                  <a:lnTo>
                    <a:pt x="137" y="260"/>
                  </a:lnTo>
                  <a:lnTo>
                    <a:pt x="118" y="286"/>
                  </a:lnTo>
                  <a:lnTo>
                    <a:pt x="80" y="328"/>
                  </a:lnTo>
                  <a:lnTo>
                    <a:pt x="61" y="354"/>
                  </a:lnTo>
                  <a:lnTo>
                    <a:pt x="26" y="400"/>
                  </a:lnTo>
                  <a:lnTo>
                    <a:pt x="32" y="424"/>
                  </a:lnTo>
                  <a:lnTo>
                    <a:pt x="50" y="451"/>
                  </a:lnTo>
                  <a:lnTo>
                    <a:pt x="78" y="457"/>
                  </a:lnTo>
                  <a:lnTo>
                    <a:pt x="109" y="437"/>
                  </a:lnTo>
                  <a:lnTo>
                    <a:pt x="142" y="433"/>
                  </a:lnTo>
                  <a:lnTo>
                    <a:pt x="170" y="431"/>
                  </a:lnTo>
                  <a:lnTo>
                    <a:pt x="188" y="402"/>
                  </a:lnTo>
                  <a:lnTo>
                    <a:pt x="234" y="389"/>
                  </a:lnTo>
                  <a:lnTo>
                    <a:pt x="278" y="394"/>
                  </a:lnTo>
                  <a:lnTo>
                    <a:pt x="299" y="420"/>
                  </a:lnTo>
                  <a:lnTo>
                    <a:pt x="288" y="475"/>
                  </a:lnTo>
                  <a:lnTo>
                    <a:pt x="251" y="538"/>
                  </a:lnTo>
                  <a:lnTo>
                    <a:pt x="223" y="599"/>
                  </a:lnTo>
                  <a:lnTo>
                    <a:pt x="214" y="658"/>
                  </a:lnTo>
                  <a:lnTo>
                    <a:pt x="203" y="735"/>
                  </a:lnTo>
                  <a:lnTo>
                    <a:pt x="203" y="783"/>
                  </a:lnTo>
                  <a:lnTo>
                    <a:pt x="161" y="761"/>
                  </a:lnTo>
                  <a:lnTo>
                    <a:pt x="133" y="720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/>
            </a:p>
          </p:txBody>
        </p:sp>
        <p:sp>
          <p:nvSpPr>
            <p:cNvPr id="1042" name="Freeform 18"/>
            <p:cNvSpPr>
              <a:spLocks/>
            </p:cNvSpPr>
            <p:nvPr/>
          </p:nvSpPr>
          <p:spPr bwMode="auto">
            <a:xfrm>
              <a:off x="5656263" y="1466851"/>
              <a:ext cx="365125" cy="400050"/>
            </a:xfrm>
            <a:custGeom>
              <a:avLst/>
              <a:gdLst/>
              <a:ahLst/>
              <a:cxnLst>
                <a:cxn ang="0">
                  <a:pos x="199" y="90"/>
                </a:cxn>
                <a:cxn ang="0">
                  <a:pos x="162" y="48"/>
                </a:cxn>
                <a:cxn ang="0">
                  <a:pos x="116" y="15"/>
                </a:cxn>
                <a:cxn ang="0">
                  <a:pos x="57" y="0"/>
                </a:cxn>
                <a:cxn ang="0">
                  <a:pos x="22" y="11"/>
                </a:cxn>
                <a:cxn ang="0">
                  <a:pos x="0" y="42"/>
                </a:cxn>
                <a:cxn ang="0">
                  <a:pos x="4" y="94"/>
                </a:cxn>
                <a:cxn ang="0">
                  <a:pos x="26" y="143"/>
                </a:cxn>
                <a:cxn ang="0">
                  <a:pos x="53" y="173"/>
                </a:cxn>
                <a:cxn ang="0">
                  <a:pos x="4" y="200"/>
                </a:cxn>
                <a:cxn ang="0">
                  <a:pos x="0" y="221"/>
                </a:cxn>
                <a:cxn ang="0">
                  <a:pos x="22" y="230"/>
                </a:cxn>
                <a:cxn ang="0">
                  <a:pos x="64" y="195"/>
                </a:cxn>
                <a:cxn ang="0">
                  <a:pos x="94" y="226"/>
                </a:cxn>
                <a:cxn ang="0">
                  <a:pos x="125" y="241"/>
                </a:cxn>
                <a:cxn ang="0">
                  <a:pos x="151" y="252"/>
                </a:cxn>
                <a:cxn ang="0">
                  <a:pos x="173" y="248"/>
                </a:cxn>
                <a:cxn ang="0">
                  <a:pos x="204" y="241"/>
                </a:cxn>
                <a:cxn ang="0">
                  <a:pos x="219" y="226"/>
                </a:cxn>
                <a:cxn ang="0">
                  <a:pos x="230" y="200"/>
                </a:cxn>
                <a:cxn ang="0">
                  <a:pos x="230" y="169"/>
                </a:cxn>
                <a:cxn ang="0">
                  <a:pos x="226" y="132"/>
                </a:cxn>
                <a:cxn ang="0">
                  <a:pos x="199" y="90"/>
                </a:cxn>
              </a:cxnLst>
              <a:rect l="0" t="0" r="r" b="b"/>
              <a:pathLst>
                <a:path w="230" h="252">
                  <a:moveTo>
                    <a:pt x="199" y="90"/>
                  </a:moveTo>
                  <a:lnTo>
                    <a:pt x="162" y="48"/>
                  </a:lnTo>
                  <a:lnTo>
                    <a:pt x="116" y="15"/>
                  </a:lnTo>
                  <a:lnTo>
                    <a:pt x="57" y="0"/>
                  </a:lnTo>
                  <a:lnTo>
                    <a:pt x="22" y="11"/>
                  </a:lnTo>
                  <a:lnTo>
                    <a:pt x="0" y="42"/>
                  </a:lnTo>
                  <a:lnTo>
                    <a:pt x="4" y="94"/>
                  </a:lnTo>
                  <a:lnTo>
                    <a:pt x="26" y="143"/>
                  </a:lnTo>
                  <a:lnTo>
                    <a:pt x="53" y="173"/>
                  </a:lnTo>
                  <a:lnTo>
                    <a:pt x="4" y="200"/>
                  </a:lnTo>
                  <a:lnTo>
                    <a:pt x="0" y="221"/>
                  </a:lnTo>
                  <a:lnTo>
                    <a:pt x="22" y="230"/>
                  </a:lnTo>
                  <a:lnTo>
                    <a:pt x="64" y="195"/>
                  </a:lnTo>
                  <a:lnTo>
                    <a:pt x="94" y="226"/>
                  </a:lnTo>
                  <a:lnTo>
                    <a:pt x="125" y="241"/>
                  </a:lnTo>
                  <a:lnTo>
                    <a:pt x="151" y="252"/>
                  </a:lnTo>
                  <a:lnTo>
                    <a:pt x="173" y="248"/>
                  </a:lnTo>
                  <a:lnTo>
                    <a:pt x="204" y="241"/>
                  </a:lnTo>
                  <a:lnTo>
                    <a:pt x="219" y="226"/>
                  </a:lnTo>
                  <a:lnTo>
                    <a:pt x="230" y="200"/>
                  </a:lnTo>
                  <a:lnTo>
                    <a:pt x="230" y="169"/>
                  </a:lnTo>
                  <a:lnTo>
                    <a:pt x="226" y="132"/>
                  </a:lnTo>
                  <a:lnTo>
                    <a:pt x="199" y="90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/>
            </a:p>
          </p:txBody>
        </p:sp>
        <p:sp>
          <p:nvSpPr>
            <p:cNvPr id="1043" name="Freeform 19"/>
            <p:cNvSpPr>
              <a:spLocks/>
            </p:cNvSpPr>
            <p:nvPr/>
          </p:nvSpPr>
          <p:spPr bwMode="auto">
            <a:xfrm>
              <a:off x="4900613" y="1920876"/>
              <a:ext cx="1187450" cy="152400"/>
            </a:xfrm>
            <a:custGeom>
              <a:avLst/>
              <a:gdLst/>
              <a:ahLst/>
              <a:cxnLst>
                <a:cxn ang="0">
                  <a:pos x="645" y="0"/>
                </a:cxn>
                <a:cxn ang="0">
                  <a:pos x="726" y="4"/>
                </a:cxn>
                <a:cxn ang="0">
                  <a:pos x="748" y="26"/>
                </a:cxn>
                <a:cxn ang="0">
                  <a:pos x="744" y="50"/>
                </a:cxn>
                <a:cxn ang="0">
                  <a:pos x="711" y="70"/>
                </a:cxn>
                <a:cxn ang="0">
                  <a:pos x="689" y="70"/>
                </a:cxn>
                <a:cxn ang="0">
                  <a:pos x="645" y="65"/>
                </a:cxn>
                <a:cxn ang="0">
                  <a:pos x="582" y="41"/>
                </a:cxn>
                <a:cxn ang="0">
                  <a:pos x="494" y="31"/>
                </a:cxn>
                <a:cxn ang="0">
                  <a:pos x="420" y="31"/>
                </a:cxn>
                <a:cxn ang="0">
                  <a:pos x="324" y="35"/>
                </a:cxn>
                <a:cxn ang="0">
                  <a:pos x="280" y="41"/>
                </a:cxn>
                <a:cxn ang="0">
                  <a:pos x="302" y="61"/>
                </a:cxn>
                <a:cxn ang="0">
                  <a:pos x="295" y="85"/>
                </a:cxn>
                <a:cxn ang="0">
                  <a:pos x="265" y="96"/>
                </a:cxn>
                <a:cxn ang="0">
                  <a:pos x="214" y="96"/>
                </a:cxn>
                <a:cxn ang="0">
                  <a:pos x="184" y="81"/>
                </a:cxn>
                <a:cxn ang="0">
                  <a:pos x="173" y="55"/>
                </a:cxn>
                <a:cxn ang="0">
                  <a:pos x="173" y="35"/>
                </a:cxn>
                <a:cxn ang="0">
                  <a:pos x="11" y="50"/>
                </a:cxn>
                <a:cxn ang="0">
                  <a:pos x="0" y="41"/>
                </a:cxn>
                <a:cxn ang="0">
                  <a:pos x="4" y="26"/>
                </a:cxn>
                <a:cxn ang="0">
                  <a:pos x="173" y="15"/>
                </a:cxn>
                <a:cxn ang="0">
                  <a:pos x="284" y="11"/>
                </a:cxn>
                <a:cxn ang="0">
                  <a:pos x="354" y="11"/>
                </a:cxn>
                <a:cxn ang="0">
                  <a:pos x="479" y="0"/>
                </a:cxn>
                <a:cxn ang="0">
                  <a:pos x="575" y="0"/>
                </a:cxn>
                <a:cxn ang="0">
                  <a:pos x="645" y="0"/>
                </a:cxn>
              </a:cxnLst>
              <a:rect l="0" t="0" r="r" b="b"/>
              <a:pathLst>
                <a:path w="748" h="96">
                  <a:moveTo>
                    <a:pt x="645" y="0"/>
                  </a:moveTo>
                  <a:lnTo>
                    <a:pt x="726" y="4"/>
                  </a:lnTo>
                  <a:lnTo>
                    <a:pt x="748" y="26"/>
                  </a:lnTo>
                  <a:lnTo>
                    <a:pt x="744" y="50"/>
                  </a:lnTo>
                  <a:lnTo>
                    <a:pt x="711" y="70"/>
                  </a:lnTo>
                  <a:lnTo>
                    <a:pt x="689" y="70"/>
                  </a:lnTo>
                  <a:lnTo>
                    <a:pt x="645" y="65"/>
                  </a:lnTo>
                  <a:lnTo>
                    <a:pt x="582" y="41"/>
                  </a:lnTo>
                  <a:lnTo>
                    <a:pt x="494" y="31"/>
                  </a:lnTo>
                  <a:lnTo>
                    <a:pt x="420" y="31"/>
                  </a:lnTo>
                  <a:lnTo>
                    <a:pt x="324" y="35"/>
                  </a:lnTo>
                  <a:lnTo>
                    <a:pt x="280" y="41"/>
                  </a:lnTo>
                  <a:lnTo>
                    <a:pt x="302" y="61"/>
                  </a:lnTo>
                  <a:lnTo>
                    <a:pt x="295" y="85"/>
                  </a:lnTo>
                  <a:lnTo>
                    <a:pt x="265" y="96"/>
                  </a:lnTo>
                  <a:lnTo>
                    <a:pt x="214" y="96"/>
                  </a:lnTo>
                  <a:lnTo>
                    <a:pt x="184" y="81"/>
                  </a:lnTo>
                  <a:lnTo>
                    <a:pt x="173" y="55"/>
                  </a:lnTo>
                  <a:lnTo>
                    <a:pt x="173" y="35"/>
                  </a:lnTo>
                  <a:lnTo>
                    <a:pt x="11" y="50"/>
                  </a:lnTo>
                  <a:lnTo>
                    <a:pt x="0" y="41"/>
                  </a:lnTo>
                  <a:lnTo>
                    <a:pt x="4" y="26"/>
                  </a:lnTo>
                  <a:lnTo>
                    <a:pt x="173" y="15"/>
                  </a:lnTo>
                  <a:lnTo>
                    <a:pt x="284" y="11"/>
                  </a:lnTo>
                  <a:lnTo>
                    <a:pt x="354" y="11"/>
                  </a:lnTo>
                  <a:lnTo>
                    <a:pt x="479" y="0"/>
                  </a:lnTo>
                  <a:lnTo>
                    <a:pt x="575" y="0"/>
                  </a:lnTo>
                  <a:lnTo>
                    <a:pt x="645" y="0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/>
            </a:p>
          </p:txBody>
        </p:sp>
        <p:sp>
          <p:nvSpPr>
            <p:cNvPr id="1044" name="Freeform 20"/>
            <p:cNvSpPr>
              <a:spLocks/>
            </p:cNvSpPr>
            <p:nvPr/>
          </p:nvSpPr>
          <p:spPr bwMode="auto">
            <a:xfrm>
              <a:off x="5884863" y="1933576"/>
              <a:ext cx="414338" cy="730250"/>
            </a:xfrm>
            <a:custGeom>
              <a:avLst/>
              <a:gdLst/>
              <a:ahLst/>
              <a:cxnLst>
                <a:cxn ang="0">
                  <a:pos x="230" y="147"/>
                </a:cxn>
                <a:cxn ang="0">
                  <a:pos x="193" y="83"/>
                </a:cxn>
                <a:cxn ang="0">
                  <a:pos x="140" y="26"/>
                </a:cxn>
                <a:cxn ang="0">
                  <a:pos x="98" y="4"/>
                </a:cxn>
                <a:cxn ang="0">
                  <a:pos x="57" y="0"/>
                </a:cxn>
                <a:cxn ang="0">
                  <a:pos x="11" y="22"/>
                </a:cxn>
                <a:cxn ang="0">
                  <a:pos x="0" y="42"/>
                </a:cxn>
                <a:cxn ang="0">
                  <a:pos x="15" y="79"/>
                </a:cxn>
                <a:cxn ang="0">
                  <a:pos x="41" y="120"/>
                </a:cxn>
                <a:cxn ang="0">
                  <a:pos x="79" y="140"/>
                </a:cxn>
                <a:cxn ang="0">
                  <a:pos x="109" y="177"/>
                </a:cxn>
                <a:cxn ang="0">
                  <a:pos x="109" y="226"/>
                </a:cxn>
                <a:cxn ang="0">
                  <a:pos x="98" y="261"/>
                </a:cxn>
                <a:cxn ang="0">
                  <a:pos x="63" y="287"/>
                </a:cxn>
                <a:cxn ang="0">
                  <a:pos x="41" y="324"/>
                </a:cxn>
                <a:cxn ang="0">
                  <a:pos x="37" y="392"/>
                </a:cxn>
                <a:cxn ang="0">
                  <a:pos x="63" y="434"/>
                </a:cxn>
                <a:cxn ang="0">
                  <a:pos x="105" y="460"/>
                </a:cxn>
                <a:cxn ang="0">
                  <a:pos x="177" y="456"/>
                </a:cxn>
                <a:cxn ang="0">
                  <a:pos x="230" y="434"/>
                </a:cxn>
                <a:cxn ang="0">
                  <a:pos x="250" y="392"/>
                </a:cxn>
                <a:cxn ang="0">
                  <a:pos x="261" y="313"/>
                </a:cxn>
                <a:cxn ang="0">
                  <a:pos x="256" y="215"/>
                </a:cxn>
                <a:cxn ang="0">
                  <a:pos x="245" y="184"/>
                </a:cxn>
                <a:cxn ang="0">
                  <a:pos x="230" y="147"/>
                </a:cxn>
              </a:cxnLst>
              <a:rect l="0" t="0" r="r" b="b"/>
              <a:pathLst>
                <a:path w="261" h="460">
                  <a:moveTo>
                    <a:pt x="230" y="147"/>
                  </a:moveTo>
                  <a:lnTo>
                    <a:pt x="193" y="83"/>
                  </a:lnTo>
                  <a:lnTo>
                    <a:pt x="140" y="26"/>
                  </a:lnTo>
                  <a:lnTo>
                    <a:pt x="98" y="4"/>
                  </a:lnTo>
                  <a:lnTo>
                    <a:pt x="57" y="0"/>
                  </a:lnTo>
                  <a:lnTo>
                    <a:pt x="11" y="22"/>
                  </a:lnTo>
                  <a:lnTo>
                    <a:pt x="0" y="42"/>
                  </a:lnTo>
                  <a:lnTo>
                    <a:pt x="15" y="79"/>
                  </a:lnTo>
                  <a:lnTo>
                    <a:pt x="41" y="120"/>
                  </a:lnTo>
                  <a:lnTo>
                    <a:pt x="79" y="140"/>
                  </a:lnTo>
                  <a:lnTo>
                    <a:pt x="109" y="177"/>
                  </a:lnTo>
                  <a:lnTo>
                    <a:pt x="109" y="226"/>
                  </a:lnTo>
                  <a:lnTo>
                    <a:pt x="98" y="261"/>
                  </a:lnTo>
                  <a:lnTo>
                    <a:pt x="63" y="287"/>
                  </a:lnTo>
                  <a:lnTo>
                    <a:pt x="41" y="324"/>
                  </a:lnTo>
                  <a:lnTo>
                    <a:pt x="37" y="392"/>
                  </a:lnTo>
                  <a:lnTo>
                    <a:pt x="63" y="434"/>
                  </a:lnTo>
                  <a:lnTo>
                    <a:pt x="105" y="460"/>
                  </a:lnTo>
                  <a:lnTo>
                    <a:pt x="177" y="456"/>
                  </a:lnTo>
                  <a:lnTo>
                    <a:pt x="230" y="434"/>
                  </a:lnTo>
                  <a:lnTo>
                    <a:pt x="250" y="392"/>
                  </a:lnTo>
                  <a:lnTo>
                    <a:pt x="261" y="313"/>
                  </a:lnTo>
                  <a:lnTo>
                    <a:pt x="256" y="215"/>
                  </a:lnTo>
                  <a:lnTo>
                    <a:pt x="245" y="184"/>
                  </a:lnTo>
                  <a:lnTo>
                    <a:pt x="230" y="147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/>
            </a:p>
          </p:txBody>
        </p:sp>
        <p:sp>
          <p:nvSpPr>
            <p:cNvPr id="1045" name="Freeform 21"/>
            <p:cNvSpPr>
              <a:spLocks/>
            </p:cNvSpPr>
            <p:nvPr/>
          </p:nvSpPr>
          <p:spPr bwMode="auto">
            <a:xfrm>
              <a:off x="5746750" y="2481263"/>
              <a:ext cx="382588" cy="723900"/>
            </a:xfrm>
            <a:custGeom>
              <a:avLst/>
              <a:gdLst/>
              <a:ahLst/>
              <a:cxnLst>
                <a:cxn ang="0">
                  <a:pos x="200" y="0"/>
                </a:cxn>
                <a:cxn ang="0">
                  <a:pos x="147" y="0"/>
                </a:cxn>
                <a:cxn ang="0">
                  <a:pos x="110" y="31"/>
                </a:cxn>
                <a:cxn ang="0">
                  <a:pos x="84" y="79"/>
                </a:cxn>
                <a:cxn ang="0">
                  <a:pos x="42" y="116"/>
                </a:cxn>
                <a:cxn ang="0">
                  <a:pos x="11" y="151"/>
                </a:cxn>
                <a:cxn ang="0">
                  <a:pos x="0" y="184"/>
                </a:cxn>
                <a:cxn ang="0">
                  <a:pos x="11" y="215"/>
                </a:cxn>
                <a:cxn ang="0">
                  <a:pos x="57" y="252"/>
                </a:cxn>
                <a:cxn ang="0">
                  <a:pos x="121" y="283"/>
                </a:cxn>
                <a:cxn ang="0">
                  <a:pos x="169" y="298"/>
                </a:cxn>
                <a:cxn ang="0">
                  <a:pos x="193" y="305"/>
                </a:cxn>
                <a:cxn ang="0">
                  <a:pos x="200" y="324"/>
                </a:cxn>
                <a:cxn ang="0">
                  <a:pos x="178" y="361"/>
                </a:cxn>
                <a:cxn ang="0">
                  <a:pos x="143" y="388"/>
                </a:cxn>
                <a:cxn ang="0">
                  <a:pos x="99" y="407"/>
                </a:cxn>
                <a:cxn ang="0">
                  <a:pos x="73" y="425"/>
                </a:cxn>
                <a:cxn ang="0">
                  <a:pos x="73" y="440"/>
                </a:cxn>
                <a:cxn ang="0">
                  <a:pos x="99" y="456"/>
                </a:cxn>
                <a:cxn ang="0">
                  <a:pos x="169" y="445"/>
                </a:cxn>
                <a:cxn ang="0">
                  <a:pos x="211" y="399"/>
                </a:cxn>
                <a:cxn ang="0">
                  <a:pos x="231" y="340"/>
                </a:cxn>
                <a:cxn ang="0">
                  <a:pos x="241" y="278"/>
                </a:cxn>
                <a:cxn ang="0">
                  <a:pos x="237" y="256"/>
                </a:cxn>
                <a:cxn ang="0">
                  <a:pos x="211" y="263"/>
                </a:cxn>
                <a:cxn ang="0">
                  <a:pos x="193" y="267"/>
                </a:cxn>
                <a:cxn ang="0">
                  <a:pos x="136" y="256"/>
                </a:cxn>
                <a:cxn ang="0">
                  <a:pos x="90" y="230"/>
                </a:cxn>
                <a:cxn ang="0">
                  <a:pos x="42" y="204"/>
                </a:cxn>
                <a:cxn ang="0">
                  <a:pos x="42" y="184"/>
                </a:cxn>
                <a:cxn ang="0">
                  <a:pos x="64" y="158"/>
                </a:cxn>
                <a:cxn ang="0">
                  <a:pos x="117" y="125"/>
                </a:cxn>
                <a:cxn ang="0">
                  <a:pos x="169" y="99"/>
                </a:cxn>
                <a:cxn ang="0">
                  <a:pos x="204" y="68"/>
                </a:cxn>
                <a:cxn ang="0">
                  <a:pos x="200" y="0"/>
                </a:cxn>
              </a:cxnLst>
              <a:rect l="0" t="0" r="r" b="b"/>
              <a:pathLst>
                <a:path w="241" h="456">
                  <a:moveTo>
                    <a:pt x="200" y="0"/>
                  </a:moveTo>
                  <a:lnTo>
                    <a:pt x="147" y="0"/>
                  </a:lnTo>
                  <a:lnTo>
                    <a:pt x="110" y="31"/>
                  </a:lnTo>
                  <a:lnTo>
                    <a:pt x="84" y="79"/>
                  </a:lnTo>
                  <a:lnTo>
                    <a:pt x="42" y="116"/>
                  </a:lnTo>
                  <a:lnTo>
                    <a:pt x="11" y="151"/>
                  </a:lnTo>
                  <a:lnTo>
                    <a:pt x="0" y="184"/>
                  </a:lnTo>
                  <a:lnTo>
                    <a:pt x="11" y="215"/>
                  </a:lnTo>
                  <a:lnTo>
                    <a:pt x="57" y="252"/>
                  </a:lnTo>
                  <a:lnTo>
                    <a:pt x="121" y="283"/>
                  </a:lnTo>
                  <a:lnTo>
                    <a:pt x="169" y="298"/>
                  </a:lnTo>
                  <a:lnTo>
                    <a:pt x="193" y="305"/>
                  </a:lnTo>
                  <a:lnTo>
                    <a:pt x="200" y="324"/>
                  </a:lnTo>
                  <a:lnTo>
                    <a:pt x="178" y="361"/>
                  </a:lnTo>
                  <a:lnTo>
                    <a:pt x="143" y="388"/>
                  </a:lnTo>
                  <a:lnTo>
                    <a:pt x="99" y="407"/>
                  </a:lnTo>
                  <a:lnTo>
                    <a:pt x="73" y="425"/>
                  </a:lnTo>
                  <a:lnTo>
                    <a:pt x="73" y="440"/>
                  </a:lnTo>
                  <a:lnTo>
                    <a:pt x="99" y="456"/>
                  </a:lnTo>
                  <a:lnTo>
                    <a:pt x="169" y="445"/>
                  </a:lnTo>
                  <a:lnTo>
                    <a:pt x="211" y="399"/>
                  </a:lnTo>
                  <a:lnTo>
                    <a:pt x="231" y="340"/>
                  </a:lnTo>
                  <a:lnTo>
                    <a:pt x="241" y="278"/>
                  </a:lnTo>
                  <a:lnTo>
                    <a:pt x="237" y="256"/>
                  </a:lnTo>
                  <a:lnTo>
                    <a:pt x="211" y="263"/>
                  </a:lnTo>
                  <a:lnTo>
                    <a:pt x="193" y="267"/>
                  </a:lnTo>
                  <a:lnTo>
                    <a:pt x="136" y="256"/>
                  </a:lnTo>
                  <a:lnTo>
                    <a:pt x="90" y="230"/>
                  </a:lnTo>
                  <a:lnTo>
                    <a:pt x="42" y="204"/>
                  </a:lnTo>
                  <a:lnTo>
                    <a:pt x="42" y="184"/>
                  </a:lnTo>
                  <a:lnTo>
                    <a:pt x="64" y="158"/>
                  </a:lnTo>
                  <a:lnTo>
                    <a:pt x="117" y="125"/>
                  </a:lnTo>
                  <a:lnTo>
                    <a:pt x="169" y="99"/>
                  </a:lnTo>
                  <a:lnTo>
                    <a:pt x="204" y="68"/>
                  </a:lnTo>
                  <a:lnTo>
                    <a:pt x="200" y="0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/>
            </a:p>
          </p:txBody>
        </p:sp>
        <p:sp>
          <p:nvSpPr>
            <p:cNvPr id="1046" name="Freeform 22"/>
            <p:cNvSpPr>
              <a:spLocks/>
            </p:cNvSpPr>
            <p:nvPr/>
          </p:nvSpPr>
          <p:spPr bwMode="auto">
            <a:xfrm>
              <a:off x="5524500" y="1946276"/>
              <a:ext cx="573088" cy="754063"/>
            </a:xfrm>
            <a:custGeom>
              <a:avLst/>
              <a:gdLst/>
              <a:ahLst/>
              <a:cxnLst>
                <a:cxn ang="0">
                  <a:pos x="330" y="0"/>
                </a:cxn>
                <a:cxn ang="0">
                  <a:pos x="354" y="11"/>
                </a:cxn>
                <a:cxn ang="0">
                  <a:pos x="361" y="50"/>
                </a:cxn>
                <a:cxn ang="0">
                  <a:pos x="345" y="92"/>
                </a:cxn>
                <a:cxn ang="0">
                  <a:pos x="323" y="133"/>
                </a:cxn>
                <a:cxn ang="0">
                  <a:pos x="302" y="173"/>
                </a:cxn>
                <a:cxn ang="0">
                  <a:pos x="273" y="216"/>
                </a:cxn>
                <a:cxn ang="0">
                  <a:pos x="247" y="254"/>
                </a:cxn>
                <a:cxn ang="0">
                  <a:pos x="207" y="304"/>
                </a:cxn>
                <a:cxn ang="0">
                  <a:pos x="155" y="365"/>
                </a:cxn>
                <a:cxn ang="0">
                  <a:pos x="111" y="391"/>
                </a:cxn>
                <a:cxn ang="0">
                  <a:pos x="100" y="415"/>
                </a:cxn>
                <a:cxn ang="0">
                  <a:pos x="116" y="455"/>
                </a:cxn>
                <a:cxn ang="0">
                  <a:pos x="100" y="459"/>
                </a:cxn>
                <a:cxn ang="0">
                  <a:pos x="78" y="422"/>
                </a:cxn>
                <a:cxn ang="0">
                  <a:pos x="67" y="424"/>
                </a:cxn>
                <a:cxn ang="0">
                  <a:pos x="32" y="475"/>
                </a:cxn>
                <a:cxn ang="0">
                  <a:pos x="21" y="459"/>
                </a:cxn>
                <a:cxn ang="0">
                  <a:pos x="46" y="420"/>
                </a:cxn>
                <a:cxn ang="0">
                  <a:pos x="46" y="405"/>
                </a:cxn>
                <a:cxn ang="0">
                  <a:pos x="0" y="398"/>
                </a:cxn>
                <a:cxn ang="0">
                  <a:pos x="2" y="385"/>
                </a:cxn>
                <a:cxn ang="0">
                  <a:pos x="13" y="383"/>
                </a:cxn>
                <a:cxn ang="0">
                  <a:pos x="63" y="391"/>
                </a:cxn>
                <a:cxn ang="0">
                  <a:pos x="74" y="383"/>
                </a:cxn>
                <a:cxn ang="0">
                  <a:pos x="126" y="352"/>
                </a:cxn>
                <a:cxn ang="0">
                  <a:pos x="188" y="295"/>
                </a:cxn>
                <a:cxn ang="0">
                  <a:pos x="247" y="199"/>
                </a:cxn>
                <a:cxn ang="0">
                  <a:pos x="293" y="98"/>
                </a:cxn>
                <a:cxn ang="0">
                  <a:pos x="295" y="46"/>
                </a:cxn>
                <a:cxn ang="0">
                  <a:pos x="310" y="17"/>
                </a:cxn>
                <a:cxn ang="0">
                  <a:pos x="330" y="0"/>
                </a:cxn>
              </a:cxnLst>
              <a:rect l="0" t="0" r="r" b="b"/>
              <a:pathLst>
                <a:path w="361" h="475">
                  <a:moveTo>
                    <a:pt x="330" y="0"/>
                  </a:moveTo>
                  <a:lnTo>
                    <a:pt x="354" y="11"/>
                  </a:lnTo>
                  <a:lnTo>
                    <a:pt x="361" y="50"/>
                  </a:lnTo>
                  <a:lnTo>
                    <a:pt x="345" y="92"/>
                  </a:lnTo>
                  <a:lnTo>
                    <a:pt x="323" y="133"/>
                  </a:lnTo>
                  <a:lnTo>
                    <a:pt x="302" y="173"/>
                  </a:lnTo>
                  <a:lnTo>
                    <a:pt x="273" y="216"/>
                  </a:lnTo>
                  <a:lnTo>
                    <a:pt x="247" y="254"/>
                  </a:lnTo>
                  <a:lnTo>
                    <a:pt x="207" y="304"/>
                  </a:lnTo>
                  <a:lnTo>
                    <a:pt x="155" y="365"/>
                  </a:lnTo>
                  <a:lnTo>
                    <a:pt x="111" y="391"/>
                  </a:lnTo>
                  <a:lnTo>
                    <a:pt x="100" y="415"/>
                  </a:lnTo>
                  <a:lnTo>
                    <a:pt x="116" y="455"/>
                  </a:lnTo>
                  <a:lnTo>
                    <a:pt x="100" y="459"/>
                  </a:lnTo>
                  <a:lnTo>
                    <a:pt x="78" y="422"/>
                  </a:lnTo>
                  <a:lnTo>
                    <a:pt x="67" y="424"/>
                  </a:lnTo>
                  <a:lnTo>
                    <a:pt x="32" y="475"/>
                  </a:lnTo>
                  <a:lnTo>
                    <a:pt x="21" y="459"/>
                  </a:lnTo>
                  <a:lnTo>
                    <a:pt x="46" y="420"/>
                  </a:lnTo>
                  <a:lnTo>
                    <a:pt x="46" y="405"/>
                  </a:lnTo>
                  <a:lnTo>
                    <a:pt x="0" y="398"/>
                  </a:lnTo>
                  <a:lnTo>
                    <a:pt x="2" y="385"/>
                  </a:lnTo>
                  <a:lnTo>
                    <a:pt x="13" y="383"/>
                  </a:lnTo>
                  <a:lnTo>
                    <a:pt x="63" y="391"/>
                  </a:lnTo>
                  <a:lnTo>
                    <a:pt x="74" y="383"/>
                  </a:lnTo>
                  <a:lnTo>
                    <a:pt x="126" y="352"/>
                  </a:lnTo>
                  <a:lnTo>
                    <a:pt x="188" y="295"/>
                  </a:lnTo>
                  <a:lnTo>
                    <a:pt x="247" y="199"/>
                  </a:lnTo>
                  <a:lnTo>
                    <a:pt x="293" y="98"/>
                  </a:lnTo>
                  <a:lnTo>
                    <a:pt x="295" y="46"/>
                  </a:lnTo>
                  <a:lnTo>
                    <a:pt x="310" y="17"/>
                  </a:lnTo>
                  <a:lnTo>
                    <a:pt x="330" y="0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/>
            </a:p>
          </p:txBody>
        </p:sp>
      </p:grpSp>
      <p:grpSp>
        <p:nvGrpSpPr>
          <p:cNvPr id="26" name="Gruppieren 25"/>
          <p:cNvGrpSpPr/>
          <p:nvPr/>
        </p:nvGrpSpPr>
        <p:grpSpPr>
          <a:xfrm flipH="1">
            <a:off x="5325733" y="1269576"/>
            <a:ext cx="1008112" cy="1521594"/>
            <a:chOff x="4900613" y="1466851"/>
            <a:chExt cx="1398588" cy="2025650"/>
          </a:xfrm>
          <a:solidFill>
            <a:schemeClr val="bg2"/>
          </a:solidFill>
        </p:grpSpPr>
        <p:sp>
          <p:nvSpPr>
            <p:cNvPr id="27" name="Freeform 16"/>
            <p:cNvSpPr>
              <a:spLocks/>
            </p:cNvSpPr>
            <p:nvPr/>
          </p:nvSpPr>
          <p:spPr bwMode="auto">
            <a:xfrm>
              <a:off x="5210175" y="2224088"/>
              <a:ext cx="1084263" cy="1268413"/>
            </a:xfrm>
            <a:custGeom>
              <a:avLst/>
              <a:gdLst/>
              <a:ahLst/>
              <a:cxnLst>
                <a:cxn ang="0">
                  <a:pos x="186" y="584"/>
                </a:cxn>
                <a:cxn ang="0">
                  <a:pos x="264" y="444"/>
                </a:cxn>
                <a:cxn ang="0">
                  <a:pos x="218" y="422"/>
                </a:cxn>
                <a:cxn ang="0">
                  <a:pos x="161" y="532"/>
                </a:cxn>
                <a:cxn ang="0">
                  <a:pos x="94" y="505"/>
                </a:cxn>
                <a:cxn ang="0">
                  <a:pos x="137" y="464"/>
                </a:cxn>
                <a:cxn ang="0">
                  <a:pos x="80" y="486"/>
                </a:cxn>
                <a:cxn ang="0">
                  <a:pos x="8" y="459"/>
                </a:cxn>
                <a:cxn ang="0">
                  <a:pos x="32" y="350"/>
                </a:cxn>
                <a:cxn ang="0">
                  <a:pos x="118" y="188"/>
                </a:cxn>
                <a:cxn ang="0">
                  <a:pos x="207" y="4"/>
                </a:cxn>
                <a:cxn ang="0">
                  <a:pos x="299" y="46"/>
                </a:cxn>
                <a:cxn ang="0">
                  <a:pos x="350" y="11"/>
                </a:cxn>
                <a:cxn ang="0">
                  <a:pos x="413" y="52"/>
                </a:cxn>
                <a:cxn ang="0">
                  <a:pos x="483" y="52"/>
                </a:cxn>
                <a:cxn ang="0">
                  <a:pos x="516" y="113"/>
                </a:cxn>
                <a:cxn ang="0">
                  <a:pos x="573" y="146"/>
                </a:cxn>
                <a:cxn ang="0">
                  <a:pos x="597" y="203"/>
                </a:cxn>
                <a:cxn ang="0">
                  <a:pos x="634" y="245"/>
                </a:cxn>
                <a:cxn ang="0">
                  <a:pos x="645" y="324"/>
                </a:cxn>
                <a:cxn ang="0">
                  <a:pos x="678" y="396"/>
                </a:cxn>
                <a:cxn ang="0">
                  <a:pos x="663" y="459"/>
                </a:cxn>
                <a:cxn ang="0">
                  <a:pos x="683" y="532"/>
                </a:cxn>
                <a:cxn ang="0">
                  <a:pos x="663" y="599"/>
                </a:cxn>
                <a:cxn ang="0">
                  <a:pos x="683" y="685"/>
                </a:cxn>
                <a:cxn ang="0">
                  <a:pos x="588" y="775"/>
                </a:cxn>
                <a:cxn ang="0">
                  <a:pos x="523" y="731"/>
                </a:cxn>
                <a:cxn ang="0">
                  <a:pos x="641" y="591"/>
                </a:cxn>
                <a:cxn ang="0">
                  <a:pos x="621" y="339"/>
                </a:cxn>
                <a:cxn ang="0">
                  <a:pos x="503" y="151"/>
                </a:cxn>
                <a:cxn ang="0">
                  <a:pos x="345" y="72"/>
                </a:cxn>
                <a:cxn ang="0">
                  <a:pos x="291" y="85"/>
                </a:cxn>
                <a:cxn ang="0">
                  <a:pos x="236" y="52"/>
                </a:cxn>
                <a:cxn ang="0">
                  <a:pos x="201" y="140"/>
                </a:cxn>
                <a:cxn ang="0">
                  <a:pos x="135" y="218"/>
                </a:cxn>
                <a:cxn ang="0">
                  <a:pos x="80" y="328"/>
                </a:cxn>
                <a:cxn ang="0">
                  <a:pos x="32" y="424"/>
                </a:cxn>
                <a:cxn ang="0">
                  <a:pos x="109" y="437"/>
                </a:cxn>
                <a:cxn ang="0">
                  <a:pos x="188" y="402"/>
                </a:cxn>
                <a:cxn ang="0">
                  <a:pos x="299" y="420"/>
                </a:cxn>
                <a:cxn ang="0">
                  <a:pos x="223" y="599"/>
                </a:cxn>
                <a:cxn ang="0">
                  <a:pos x="203" y="783"/>
                </a:cxn>
              </a:cxnLst>
              <a:rect l="0" t="0" r="r" b="b"/>
              <a:pathLst>
                <a:path w="683" h="799">
                  <a:moveTo>
                    <a:pt x="133" y="720"/>
                  </a:moveTo>
                  <a:lnTo>
                    <a:pt x="157" y="641"/>
                  </a:lnTo>
                  <a:lnTo>
                    <a:pt x="186" y="584"/>
                  </a:lnTo>
                  <a:lnTo>
                    <a:pt x="223" y="523"/>
                  </a:lnTo>
                  <a:lnTo>
                    <a:pt x="242" y="464"/>
                  </a:lnTo>
                  <a:lnTo>
                    <a:pt x="264" y="444"/>
                  </a:lnTo>
                  <a:lnTo>
                    <a:pt x="264" y="422"/>
                  </a:lnTo>
                  <a:lnTo>
                    <a:pt x="251" y="411"/>
                  </a:lnTo>
                  <a:lnTo>
                    <a:pt x="218" y="422"/>
                  </a:lnTo>
                  <a:lnTo>
                    <a:pt x="194" y="444"/>
                  </a:lnTo>
                  <a:lnTo>
                    <a:pt x="170" y="505"/>
                  </a:lnTo>
                  <a:lnTo>
                    <a:pt x="161" y="532"/>
                  </a:lnTo>
                  <a:lnTo>
                    <a:pt x="129" y="542"/>
                  </a:lnTo>
                  <a:lnTo>
                    <a:pt x="94" y="523"/>
                  </a:lnTo>
                  <a:lnTo>
                    <a:pt x="94" y="505"/>
                  </a:lnTo>
                  <a:lnTo>
                    <a:pt x="118" y="497"/>
                  </a:lnTo>
                  <a:lnTo>
                    <a:pt x="137" y="490"/>
                  </a:lnTo>
                  <a:lnTo>
                    <a:pt x="137" y="464"/>
                  </a:lnTo>
                  <a:lnTo>
                    <a:pt x="118" y="459"/>
                  </a:lnTo>
                  <a:lnTo>
                    <a:pt x="105" y="470"/>
                  </a:lnTo>
                  <a:lnTo>
                    <a:pt x="80" y="486"/>
                  </a:lnTo>
                  <a:lnTo>
                    <a:pt x="61" y="486"/>
                  </a:lnTo>
                  <a:lnTo>
                    <a:pt x="28" y="486"/>
                  </a:lnTo>
                  <a:lnTo>
                    <a:pt x="8" y="459"/>
                  </a:lnTo>
                  <a:lnTo>
                    <a:pt x="0" y="429"/>
                  </a:lnTo>
                  <a:lnTo>
                    <a:pt x="0" y="387"/>
                  </a:lnTo>
                  <a:lnTo>
                    <a:pt x="32" y="350"/>
                  </a:lnTo>
                  <a:lnTo>
                    <a:pt x="105" y="271"/>
                  </a:lnTo>
                  <a:lnTo>
                    <a:pt x="109" y="225"/>
                  </a:lnTo>
                  <a:lnTo>
                    <a:pt x="118" y="188"/>
                  </a:lnTo>
                  <a:lnTo>
                    <a:pt x="203" y="89"/>
                  </a:lnTo>
                  <a:lnTo>
                    <a:pt x="214" y="57"/>
                  </a:lnTo>
                  <a:lnTo>
                    <a:pt x="207" y="4"/>
                  </a:lnTo>
                  <a:lnTo>
                    <a:pt x="227" y="15"/>
                  </a:lnTo>
                  <a:lnTo>
                    <a:pt x="251" y="0"/>
                  </a:lnTo>
                  <a:lnTo>
                    <a:pt x="299" y="46"/>
                  </a:lnTo>
                  <a:lnTo>
                    <a:pt x="313" y="4"/>
                  </a:lnTo>
                  <a:lnTo>
                    <a:pt x="328" y="26"/>
                  </a:lnTo>
                  <a:lnTo>
                    <a:pt x="350" y="11"/>
                  </a:lnTo>
                  <a:lnTo>
                    <a:pt x="365" y="30"/>
                  </a:lnTo>
                  <a:lnTo>
                    <a:pt x="407" y="21"/>
                  </a:lnTo>
                  <a:lnTo>
                    <a:pt x="413" y="52"/>
                  </a:lnTo>
                  <a:lnTo>
                    <a:pt x="442" y="37"/>
                  </a:lnTo>
                  <a:lnTo>
                    <a:pt x="455" y="67"/>
                  </a:lnTo>
                  <a:lnTo>
                    <a:pt x="483" y="52"/>
                  </a:lnTo>
                  <a:lnTo>
                    <a:pt x="492" y="89"/>
                  </a:lnTo>
                  <a:lnTo>
                    <a:pt x="512" y="89"/>
                  </a:lnTo>
                  <a:lnTo>
                    <a:pt x="516" y="113"/>
                  </a:lnTo>
                  <a:lnTo>
                    <a:pt x="540" y="113"/>
                  </a:lnTo>
                  <a:lnTo>
                    <a:pt x="545" y="146"/>
                  </a:lnTo>
                  <a:lnTo>
                    <a:pt x="573" y="146"/>
                  </a:lnTo>
                  <a:lnTo>
                    <a:pt x="573" y="177"/>
                  </a:lnTo>
                  <a:lnTo>
                    <a:pt x="602" y="181"/>
                  </a:lnTo>
                  <a:lnTo>
                    <a:pt x="597" y="203"/>
                  </a:lnTo>
                  <a:lnTo>
                    <a:pt x="621" y="214"/>
                  </a:lnTo>
                  <a:lnTo>
                    <a:pt x="617" y="245"/>
                  </a:lnTo>
                  <a:lnTo>
                    <a:pt x="634" y="245"/>
                  </a:lnTo>
                  <a:lnTo>
                    <a:pt x="634" y="282"/>
                  </a:lnTo>
                  <a:lnTo>
                    <a:pt x="650" y="293"/>
                  </a:lnTo>
                  <a:lnTo>
                    <a:pt x="645" y="324"/>
                  </a:lnTo>
                  <a:lnTo>
                    <a:pt x="669" y="328"/>
                  </a:lnTo>
                  <a:lnTo>
                    <a:pt x="654" y="376"/>
                  </a:lnTo>
                  <a:lnTo>
                    <a:pt x="678" y="396"/>
                  </a:lnTo>
                  <a:lnTo>
                    <a:pt x="658" y="411"/>
                  </a:lnTo>
                  <a:lnTo>
                    <a:pt x="674" y="437"/>
                  </a:lnTo>
                  <a:lnTo>
                    <a:pt x="663" y="459"/>
                  </a:lnTo>
                  <a:lnTo>
                    <a:pt x="678" y="479"/>
                  </a:lnTo>
                  <a:lnTo>
                    <a:pt x="658" y="505"/>
                  </a:lnTo>
                  <a:lnTo>
                    <a:pt x="683" y="532"/>
                  </a:lnTo>
                  <a:lnTo>
                    <a:pt x="663" y="547"/>
                  </a:lnTo>
                  <a:lnTo>
                    <a:pt x="683" y="573"/>
                  </a:lnTo>
                  <a:lnTo>
                    <a:pt x="663" y="599"/>
                  </a:lnTo>
                  <a:lnTo>
                    <a:pt x="683" y="637"/>
                  </a:lnTo>
                  <a:lnTo>
                    <a:pt x="663" y="658"/>
                  </a:lnTo>
                  <a:lnTo>
                    <a:pt x="683" y="685"/>
                  </a:lnTo>
                  <a:lnTo>
                    <a:pt x="669" y="718"/>
                  </a:lnTo>
                  <a:lnTo>
                    <a:pt x="641" y="746"/>
                  </a:lnTo>
                  <a:lnTo>
                    <a:pt x="588" y="775"/>
                  </a:lnTo>
                  <a:lnTo>
                    <a:pt x="529" y="794"/>
                  </a:lnTo>
                  <a:lnTo>
                    <a:pt x="461" y="799"/>
                  </a:lnTo>
                  <a:lnTo>
                    <a:pt x="523" y="731"/>
                  </a:lnTo>
                  <a:lnTo>
                    <a:pt x="575" y="691"/>
                  </a:lnTo>
                  <a:lnTo>
                    <a:pt x="608" y="650"/>
                  </a:lnTo>
                  <a:lnTo>
                    <a:pt x="641" y="591"/>
                  </a:lnTo>
                  <a:lnTo>
                    <a:pt x="643" y="492"/>
                  </a:lnTo>
                  <a:lnTo>
                    <a:pt x="634" y="405"/>
                  </a:lnTo>
                  <a:lnTo>
                    <a:pt x="621" y="339"/>
                  </a:lnTo>
                  <a:lnTo>
                    <a:pt x="606" y="282"/>
                  </a:lnTo>
                  <a:lnTo>
                    <a:pt x="571" y="227"/>
                  </a:lnTo>
                  <a:lnTo>
                    <a:pt x="503" y="151"/>
                  </a:lnTo>
                  <a:lnTo>
                    <a:pt x="448" y="107"/>
                  </a:lnTo>
                  <a:lnTo>
                    <a:pt x="385" y="76"/>
                  </a:lnTo>
                  <a:lnTo>
                    <a:pt x="345" y="72"/>
                  </a:lnTo>
                  <a:lnTo>
                    <a:pt x="332" y="57"/>
                  </a:lnTo>
                  <a:lnTo>
                    <a:pt x="317" y="78"/>
                  </a:lnTo>
                  <a:lnTo>
                    <a:pt x="291" y="85"/>
                  </a:lnTo>
                  <a:lnTo>
                    <a:pt x="275" y="72"/>
                  </a:lnTo>
                  <a:lnTo>
                    <a:pt x="253" y="52"/>
                  </a:lnTo>
                  <a:lnTo>
                    <a:pt x="236" y="52"/>
                  </a:lnTo>
                  <a:lnTo>
                    <a:pt x="236" y="83"/>
                  </a:lnTo>
                  <a:lnTo>
                    <a:pt x="227" y="113"/>
                  </a:lnTo>
                  <a:lnTo>
                    <a:pt x="201" y="140"/>
                  </a:lnTo>
                  <a:lnTo>
                    <a:pt x="175" y="162"/>
                  </a:lnTo>
                  <a:lnTo>
                    <a:pt x="161" y="186"/>
                  </a:lnTo>
                  <a:lnTo>
                    <a:pt x="135" y="218"/>
                  </a:lnTo>
                  <a:lnTo>
                    <a:pt x="137" y="260"/>
                  </a:lnTo>
                  <a:lnTo>
                    <a:pt x="118" y="286"/>
                  </a:lnTo>
                  <a:lnTo>
                    <a:pt x="80" y="328"/>
                  </a:lnTo>
                  <a:lnTo>
                    <a:pt x="61" y="354"/>
                  </a:lnTo>
                  <a:lnTo>
                    <a:pt x="26" y="400"/>
                  </a:lnTo>
                  <a:lnTo>
                    <a:pt x="32" y="424"/>
                  </a:lnTo>
                  <a:lnTo>
                    <a:pt x="50" y="451"/>
                  </a:lnTo>
                  <a:lnTo>
                    <a:pt x="78" y="457"/>
                  </a:lnTo>
                  <a:lnTo>
                    <a:pt x="109" y="437"/>
                  </a:lnTo>
                  <a:lnTo>
                    <a:pt x="142" y="433"/>
                  </a:lnTo>
                  <a:lnTo>
                    <a:pt x="170" y="431"/>
                  </a:lnTo>
                  <a:lnTo>
                    <a:pt x="188" y="402"/>
                  </a:lnTo>
                  <a:lnTo>
                    <a:pt x="234" y="389"/>
                  </a:lnTo>
                  <a:lnTo>
                    <a:pt x="278" y="394"/>
                  </a:lnTo>
                  <a:lnTo>
                    <a:pt x="299" y="420"/>
                  </a:lnTo>
                  <a:lnTo>
                    <a:pt x="288" y="475"/>
                  </a:lnTo>
                  <a:lnTo>
                    <a:pt x="251" y="538"/>
                  </a:lnTo>
                  <a:lnTo>
                    <a:pt x="223" y="599"/>
                  </a:lnTo>
                  <a:lnTo>
                    <a:pt x="214" y="658"/>
                  </a:lnTo>
                  <a:lnTo>
                    <a:pt x="203" y="735"/>
                  </a:lnTo>
                  <a:lnTo>
                    <a:pt x="203" y="783"/>
                  </a:lnTo>
                  <a:lnTo>
                    <a:pt x="161" y="761"/>
                  </a:lnTo>
                  <a:lnTo>
                    <a:pt x="133" y="720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>
                <a:solidFill>
                  <a:schemeClr val="accent5">
                    <a:lumMod val="90000"/>
                  </a:schemeClr>
                </a:solidFill>
              </a:endParaRPr>
            </a:p>
          </p:txBody>
        </p:sp>
        <p:sp>
          <p:nvSpPr>
            <p:cNvPr id="28" name="Freeform 18"/>
            <p:cNvSpPr>
              <a:spLocks/>
            </p:cNvSpPr>
            <p:nvPr/>
          </p:nvSpPr>
          <p:spPr bwMode="auto">
            <a:xfrm>
              <a:off x="5656263" y="1466851"/>
              <a:ext cx="365125" cy="400050"/>
            </a:xfrm>
            <a:custGeom>
              <a:avLst/>
              <a:gdLst/>
              <a:ahLst/>
              <a:cxnLst>
                <a:cxn ang="0">
                  <a:pos x="199" y="90"/>
                </a:cxn>
                <a:cxn ang="0">
                  <a:pos x="162" y="48"/>
                </a:cxn>
                <a:cxn ang="0">
                  <a:pos x="116" y="15"/>
                </a:cxn>
                <a:cxn ang="0">
                  <a:pos x="57" y="0"/>
                </a:cxn>
                <a:cxn ang="0">
                  <a:pos x="22" y="11"/>
                </a:cxn>
                <a:cxn ang="0">
                  <a:pos x="0" y="42"/>
                </a:cxn>
                <a:cxn ang="0">
                  <a:pos x="4" y="94"/>
                </a:cxn>
                <a:cxn ang="0">
                  <a:pos x="26" y="143"/>
                </a:cxn>
                <a:cxn ang="0">
                  <a:pos x="53" y="173"/>
                </a:cxn>
                <a:cxn ang="0">
                  <a:pos x="4" y="200"/>
                </a:cxn>
                <a:cxn ang="0">
                  <a:pos x="0" y="221"/>
                </a:cxn>
                <a:cxn ang="0">
                  <a:pos x="22" y="230"/>
                </a:cxn>
                <a:cxn ang="0">
                  <a:pos x="64" y="195"/>
                </a:cxn>
                <a:cxn ang="0">
                  <a:pos x="94" y="226"/>
                </a:cxn>
                <a:cxn ang="0">
                  <a:pos x="125" y="241"/>
                </a:cxn>
                <a:cxn ang="0">
                  <a:pos x="151" y="252"/>
                </a:cxn>
                <a:cxn ang="0">
                  <a:pos x="173" y="248"/>
                </a:cxn>
                <a:cxn ang="0">
                  <a:pos x="204" y="241"/>
                </a:cxn>
                <a:cxn ang="0">
                  <a:pos x="219" y="226"/>
                </a:cxn>
                <a:cxn ang="0">
                  <a:pos x="230" y="200"/>
                </a:cxn>
                <a:cxn ang="0">
                  <a:pos x="230" y="169"/>
                </a:cxn>
                <a:cxn ang="0">
                  <a:pos x="226" y="132"/>
                </a:cxn>
                <a:cxn ang="0">
                  <a:pos x="199" y="90"/>
                </a:cxn>
              </a:cxnLst>
              <a:rect l="0" t="0" r="r" b="b"/>
              <a:pathLst>
                <a:path w="230" h="252">
                  <a:moveTo>
                    <a:pt x="199" y="90"/>
                  </a:moveTo>
                  <a:lnTo>
                    <a:pt x="162" y="48"/>
                  </a:lnTo>
                  <a:lnTo>
                    <a:pt x="116" y="15"/>
                  </a:lnTo>
                  <a:lnTo>
                    <a:pt x="57" y="0"/>
                  </a:lnTo>
                  <a:lnTo>
                    <a:pt x="22" y="11"/>
                  </a:lnTo>
                  <a:lnTo>
                    <a:pt x="0" y="42"/>
                  </a:lnTo>
                  <a:lnTo>
                    <a:pt x="4" y="94"/>
                  </a:lnTo>
                  <a:lnTo>
                    <a:pt x="26" y="143"/>
                  </a:lnTo>
                  <a:lnTo>
                    <a:pt x="53" y="173"/>
                  </a:lnTo>
                  <a:lnTo>
                    <a:pt x="4" y="200"/>
                  </a:lnTo>
                  <a:lnTo>
                    <a:pt x="0" y="221"/>
                  </a:lnTo>
                  <a:lnTo>
                    <a:pt x="22" y="230"/>
                  </a:lnTo>
                  <a:lnTo>
                    <a:pt x="64" y="195"/>
                  </a:lnTo>
                  <a:lnTo>
                    <a:pt x="94" y="226"/>
                  </a:lnTo>
                  <a:lnTo>
                    <a:pt x="125" y="241"/>
                  </a:lnTo>
                  <a:lnTo>
                    <a:pt x="151" y="252"/>
                  </a:lnTo>
                  <a:lnTo>
                    <a:pt x="173" y="248"/>
                  </a:lnTo>
                  <a:lnTo>
                    <a:pt x="204" y="241"/>
                  </a:lnTo>
                  <a:lnTo>
                    <a:pt x="219" y="226"/>
                  </a:lnTo>
                  <a:lnTo>
                    <a:pt x="230" y="200"/>
                  </a:lnTo>
                  <a:lnTo>
                    <a:pt x="230" y="169"/>
                  </a:lnTo>
                  <a:lnTo>
                    <a:pt x="226" y="132"/>
                  </a:lnTo>
                  <a:lnTo>
                    <a:pt x="199" y="90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>
                <a:solidFill>
                  <a:schemeClr val="accent5">
                    <a:lumMod val="90000"/>
                  </a:schemeClr>
                </a:solidFill>
              </a:endParaRPr>
            </a:p>
          </p:txBody>
        </p:sp>
        <p:sp>
          <p:nvSpPr>
            <p:cNvPr id="29" name="Freeform 19"/>
            <p:cNvSpPr>
              <a:spLocks/>
            </p:cNvSpPr>
            <p:nvPr/>
          </p:nvSpPr>
          <p:spPr bwMode="auto">
            <a:xfrm>
              <a:off x="4900613" y="1920876"/>
              <a:ext cx="1187450" cy="152400"/>
            </a:xfrm>
            <a:custGeom>
              <a:avLst/>
              <a:gdLst/>
              <a:ahLst/>
              <a:cxnLst>
                <a:cxn ang="0">
                  <a:pos x="645" y="0"/>
                </a:cxn>
                <a:cxn ang="0">
                  <a:pos x="726" y="4"/>
                </a:cxn>
                <a:cxn ang="0">
                  <a:pos x="748" y="26"/>
                </a:cxn>
                <a:cxn ang="0">
                  <a:pos x="744" y="50"/>
                </a:cxn>
                <a:cxn ang="0">
                  <a:pos x="711" y="70"/>
                </a:cxn>
                <a:cxn ang="0">
                  <a:pos x="689" y="70"/>
                </a:cxn>
                <a:cxn ang="0">
                  <a:pos x="645" y="65"/>
                </a:cxn>
                <a:cxn ang="0">
                  <a:pos x="582" y="41"/>
                </a:cxn>
                <a:cxn ang="0">
                  <a:pos x="494" y="31"/>
                </a:cxn>
                <a:cxn ang="0">
                  <a:pos x="420" y="31"/>
                </a:cxn>
                <a:cxn ang="0">
                  <a:pos x="324" y="35"/>
                </a:cxn>
                <a:cxn ang="0">
                  <a:pos x="280" y="41"/>
                </a:cxn>
                <a:cxn ang="0">
                  <a:pos x="302" y="61"/>
                </a:cxn>
                <a:cxn ang="0">
                  <a:pos x="295" y="85"/>
                </a:cxn>
                <a:cxn ang="0">
                  <a:pos x="265" y="96"/>
                </a:cxn>
                <a:cxn ang="0">
                  <a:pos x="214" y="96"/>
                </a:cxn>
                <a:cxn ang="0">
                  <a:pos x="184" y="81"/>
                </a:cxn>
                <a:cxn ang="0">
                  <a:pos x="173" y="55"/>
                </a:cxn>
                <a:cxn ang="0">
                  <a:pos x="173" y="35"/>
                </a:cxn>
                <a:cxn ang="0">
                  <a:pos x="11" y="50"/>
                </a:cxn>
                <a:cxn ang="0">
                  <a:pos x="0" y="41"/>
                </a:cxn>
                <a:cxn ang="0">
                  <a:pos x="4" y="26"/>
                </a:cxn>
                <a:cxn ang="0">
                  <a:pos x="173" y="15"/>
                </a:cxn>
                <a:cxn ang="0">
                  <a:pos x="284" y="11"/>
                </a:cxn>
                <a:cxn ang="0">
                  <a:pos x="354" y="11"/>
                </a:cxn>
                <a:cxn ang="0">
                  <a:pos x="479" y="0"/>
                </a:cxn>
                <a:cxn ang="0">
                  <a:pos x="575" y="0"/>
                </a:cxn>
                <a:cxn ang="0">
                  <a:pos x="645" y="0"/>
                </a:cxn>
              </a:cxnLst>
              <a:rect l="0" t="0" r="r" b="b"/>
              <a:pathLst>
                <a:path w="748" h="96">
                  <a:moveTo>
                    <a:pt x="645" y="0"/>
                  </a:moveTo>
                  <a:lnTo>
                    <a:pt x="726" y="4"/>
                  </a:lnTo>
                  <a:lnTo>
                    <a:pt x="748" y="26"/>
                  </a:lnTo>
                  <a:lnTo>
                    <a:pt x="744" y="50"/>
                  </a:lnTo>
                  <a:lnTo>
                    <a:pt x="711" y="70"/>
                  </a:lnTo>
                  <a:lnTo>
                    <a:pt x="689" y="70"/>
                  </a:lnTo>
                  <a:lnTo>
                    <a:pt x="645" y="65"/>
                  </a:lnTo>
                  <a:lnTo>
                    <a:pt x="582" y="41"/>
                  </a:lnTo>
                  <a:lnTo>
                    <a:pt x="494" y="31"/>
                  </a:lnTo>
                  <a:lnTo>
                    <a:pt x="420" y="31"/>
                  </a:lnTo>
                  <a:lnTo>
                    <a:pt x="324" y="35"/>
                  </a:lnTo>
                  <a:lnTo>
                    <a:pt x="280" y="41"/>
                  </a:lnTo>
                  <a:lnTo>
                    <a:pt x="302" y="61"/>
                  </a:lnTo>
                  <a:lnTo>
                    <a:pt x="295" y="85"/>
                  </a:lnTo>
                  <a:lnTo>
                    <a:pt x="265" y="96"/>
                  </a:lnTo>
                  <a:lnTo>
                    <a:pt x="214" y="96"/>
                  </a:lnTo>
                  <a:lnTo>
                    <a:pt x="184" y="81"/>
                  </a:lnTo>
                  <a:lnTo>
                    <a:pt x="173" y="55"/>
                  </a:lnTo>
                  <a:lnTo>
                    <a:pt x="173" y="35"/>
                  </a:lnTo>
                  <a:lnTo>
                    <a:pt x="11" y="50"/>
                  </a:lnTo>
                  <a:lnTo>
                    <a:pt x="0" y="41"/>
                  </a:lnTo>
                  <a:lnTo>
                    <a:pt x="4" y="26"/>
                  </a:lnTo>
                  <a:lnTo>
                    <a:pt x="173" y="15"/>
                  </a:lnTo>
                  <a:lnTo>
                    <a:pt x="284" y="11"/>
                  </a:lnTo>
                  <a:lnTo>
                    <a:pt x="354" y="11"/>
                  </a:lnTo>
                  <a:lnTo>
                    <a:pt x="479" y="0"/>
                  </a:lnTo>
                  <a:lnTo>
                    <a:pt x="575" y="0"/>
                  </a:lnTo>
                  <a:lnTo>
                    <a:pt x="645" y="0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>
                <a:solidFill>
                  <a:schemeClr val="accent5">
                    <a:lumMod val="90000"/>
                  </a:schemeClr>
                </a:solidFill>
              </a:endParaRPr>
            </a:p>
          </p:txBody>
        </p:sp>
        <p:sp>
          <p:nvSpPr>
            <p:cNvPr id="30" name="Freeform 20"/>
            <p:cNvSpPr>
              <a:spLocks/>
            </p:cNvSpPr>
            <p:nvPr/>
          </p:nvSpPr>
          <p:spPr bwMode="auto">
            <a:xfrm>
              <a:off x="5884863" y="1933576"/>
              <a:ext cx="414338" cy="730250"/>
            </a:xfrm>
            <a:custGeom>
              <a:avLst/>
              <a:gdLst/>
              <a:ahLst/>
              <a:cxnLst>
                <a:cxn ang="0">
                  <a:pos x="230" y="147"/>
                </a:cxn>
                <a:cxn ang="0">
                  <a:pos x="193" y="83"/>
                </a:cxn>
                <a:cxn ang="0">
                  <a:pos x="140" y="26"/>
                </a:cxn>
                <a:cxn ang="0">
                  <a:pos x="98" y="4"/>
                </a:cxn>
                <a:cxn ang="0">
                  <a:pos x="57" y="0"/>
                </a:cxn>
                <a:cxn ang="0">
                  <a:pos x="11" y="22"/>
                </a:cxn>
                <a:cxn ang="0">
                  <a:pos x="0" y="42"/>
                </a:cxn>
                <a:cxn ang="0">
                  <a:pos x="15" y="79"/>
                </a:cxn>
                <a:cxn ang="0">
                  <a:pos x="41" y="120"/>
                </a:cxn>
                <a:cxn ang="0">
                  <a:pos x="79" y="140"/>
                </a:cxn>
                <a:cxn ang="0">
                  <a:pos x="109" y="177"/>
                </a:cxn>
                <a:cxn ang="0">
                  <a:pos x="109" y="226"/>
                </a:cxn>
                <a:cxn ang="0">
                  <a:pos x="98" y="261"/>
                </a:cxn>
                <a:cxn ang="0">
                  <a:pos x="63" y="287"/>
                </a:cxn>
                <a:cxn ang="0">
                  <a:pos x="41" y="324"/>
                </a:cxn>
                <a:cxn ang="0">
                  <a:pos x="37" y="392"/>
                </a:cxn>
                <a:cxn ang="0">
                  <a:pos x="63" y="434"/>
                </a:cxn>
                <a:cxn ang="0">
                  <a:pos x="105" y="460"/>
                </a:cxn>
                <a:cxn ang="0">
                  <a:pos x="177" y="456"/>
                </a:cxn>
                <a:cxn ang="0">
                  <a:pos x="230" y="434"/>
                </a:cxn>
                <a:cxn ang="0">
                  <a:pos x="250" y="392"/>
                </a:cxn>
                <a:cxn ang="0">
                  <a:pos x="261" y="313"/>
                </a:cxn>
                <a:cxn ang="0">
                  <a:pos x="256" y="215"/>
                </a:cxn>
                <a:cxn ang="0">
                  <a:pos x="245" y="184"/>
                </a:cxn>
                <a:cxn ang="0">
                  <a:pos x="230" y="147"/>
                </a:cxn>
              </a:cxnLst>
              <a:rect l="0" t="0" r="r" b="b"/>
              <a:pathLst>
                <a:path w="261" h="460">
                  <a:moveTo>
                    <a:pt x="230" y="147"/>
                  </a:moveTo>
                  <a:lnTo>
                    <a:pt x="193" y="83"/>
                  </a:lnTo>
                  <a:lnTo>
                    <a:pt x="140" y="26"/>
                  </a:lnTo>
                  <a:lnTo>
                    <a:pt x="98" y="4"/>
                  </a:lnTo>
                  <a:lnTo>
                    <a:pt x="57" y="0"/>
                  </a:lnTo>
                  <a:lnTo>
                    <a:pt x="11" y="22"/>
                  </a:lnTo>
                  <a:lnTo>
                    <a:pt x="0" y="42"/>
                  </a:lnTo>
                  <a:lnTo>
                    <a:pt x="15" y="79"/>
                  </a:lnTo>
                  <a:lnTo>
                    <a:pt x="41" y="120"/>
                  </a:lnTo>
                  <a:lnTo>
                    <a:pt x="79" y="140"/>
                  </a:lnTo>
                  <a:lnTo>
                    <a:pt x="109" y="177"/>
                  </a:lnTo>
                  <a:lnTo>
                    <a:pt x="109" y="226"/>
                  </a:lnTo>
                  <a:lnTo>
                    <a:pt x="98" y="261"/>
                  </a:lnTo>
                  <a:lnTo>
                    <a:pt x="63" y="287"/>
                  </a:lnTo>
                  <a:lnTo>
                    <a:pt x="41" y="324"/>
                  </a:lnTo>
                  <a:lnTo>
                    <a:pt x="37" y="392"/>
                  </a:lnTo>
                  <a:lnTo>
                    <a:pt x="63" y="434"/>
                  </a:lnTo>
                  <a:lnTo>
                    <a:pt x="105" y="460"/>
                  </a:lnTo>
                  <a:lnTo>
                    <a:pt x="177" y="456"/>
                  </a:lnTo>
                  <a:lnTo>
                    <a:pt x="230" y="434"/>
                  </a:lnTo>
                  <a:lnTo>
                    <a:pt x="250" y="392"/>
                  </a:lnTo>
                  <a:lnTo>
                    <a:pt x="261" y="313"/>
                  </a:lnTo>
                  <a:lnTo>
                    <a:pt x="256" y="215"/>
                  </a:lnTo>
                  <a:lnTo>
                    <a:pt x="245" y="184"/>
                  </a:lnTo>
                  <a:lnTo>
                    <a:pt x="230" y="147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>
                <a:solidFill>
                  <a:schemeClr val="accent5">
                    <a:lumMod val="90000"/>
                  </a:schemeClr>
                </a:solidFill>
              </a:endParaRPr>
            </a:p>
          </p:txBody>
        </p:sp>
        <p:sp>
          <p:nvSpPr>
            <p:cNvPr id="31" name="Freeform 21"/>
            <p:cNvSpPr>
              <a:spLocks/>
            </p:cNvSpPr>
            <p:nvPr/>
          </p:nvSpPr>
          <p:spPr bwMode="auto">
            <a:xfrm>
              <a:off x="5746750" y="2481263"/>
              <a:ext cx="382588" cy="723900"/>
            </a:xfrm>
            <a:custGeom>
              <a:avLst/>
              <a:gdLst/>
              <a:ahLst/>
              <a:cxnLst>
                <a:cxn ang="0">
                  <a:pos x="200" y="0"/>
                </a:cxn>
                <a:cxn ang="0">
                  <a:pos x="147" y="0"/>
                </a:cxn>
                <a:cxn ang="0">
                  <a:pos x="110" y="31"/>
                </a:cxn>
                <a:cxn ang="0">
                  <a:pos x="84" y="79"/>
                </a:cxn>
                <a:cxn ang="0">
                  <a:pos x="42" y="116"/>
                </a:cxn>
                <a:cxn ang="0">
                  <a:pos x="11" y="151"/>
                </a:cxn>
                <a:cxn ang="0">
                  <a:pos x="0" y="184"/>
                </a:cxn>
                <a:cxn ang="0">
                  <a:pos x="11" y="215"/>
                </a:cxn>
                <a:cxn ang="0">
                  <a:pos x="57" y="252"/>
                </a:cxn>
                <a:cxn ang="0">
                  <a:pos x="121" y="283"/>
                </a:cxn>
                <a:cxn ang="0">
                  <a:pos x="169" y="298"/>
                </a:cxn>
                <a:cxn ang="0">
                  <a:pos x="193" y="305"/>
                </a:cxn>
                <a:cxn ang="0">
                  <a:pos x="200" y="324"/>
                </a:cxn>
                <a:cxn ang="0">
                  <a:pos x="178" y="361"/>
                </a:cxn>
                <a:cxn ang="0">
                  <a:pos x="143" y="388"/>
                </a:cxn>
                <a:cxn ang="0">
                  <a:pos x="99" y="407"/>
                </a:cxn>
                <a:cxn ang="0">
                  <a:pos x="73" y="425"/>
                </a:cxn>
                <a:cxn ang="0">
                  <a:pos x="73" y="440"/>
                </a:cxn>
                <a:cxn ang="0">
                  <a:pos x="99" y="456"/>
                </a:cxn>
                <a:cxn ang="0">
                  <a:pos x="169" y="445"/>
                </a:cxn>
                <a:cxn ang="0">
                  <a:pos x="211" y="399"/>
                </a:cxn>
                <a:cxn ang="0">
                  <a:pos x="231" y="340"/>
                </a:cxn>
                <a:cxn ang="0">
                  <a:pos x="241" y="278"/>
                </a:cxn>
                <a:cxn ang="0">
                  <a:pos x="237" y="256"/>
                </a:cxn>
                <a:cxn ang="0">
                  <a:pos x="211" y="263"/>
                </a:cxn>
                <a:cxn ang="0">
                  <a:pos x="193" y="267"/>
                </a:cxn>
                <a:cxn ang="0">
                  <a:pos x="136" y="256"/>
                </a:cxn>
                <a:cxn ang="0">
                  <a:pos x="90" y="230"/>
                </a:cxn>
                <a:cxn ang="0">
                  <a:pos x="42" y="204"/>
                </a:cxn>
                <a:cxn ang="0">
                  <a:pos x="42" y="184"/>
                </a:cxn>
                <a:cxn ang="0">
                  <a:pos x="64" y="158"/>
                </a:cxn>
                <a:cxn ang="0">
                  <a:pos x="117" y="125"/>
                </a:cxn>
                <a:cxn ang="0">
                  <a:pos x="169" y="99"/>
                </a:cxn>
                <a:cxn ang="0">
                  <a:pos x="204" y="68"/>
                </a:cxn>
                <a:cxn ang="0">
                  <a:pos x="200" y="0"/>
                </a:cxn>
              </a:cxnLst>
              <a:rect l="0" t="0" r="r" b="b"/>
              <a:pathLst>
                <a:path w="241" h="456">
                  <a:moveTo>
                    <a:pt x="200" y="0"/>
                  </a:moveTo>
                  <a:lnTo>
                    <a:pt x="147" y="0"/>
                  </a:lnTo>
                  <a:lnTo>
                    <a:pt x="110" y="31"/>
                  </a:lnTo>
                  <a:lnTo>
                    <a:pt x="84" y="79"/>
                  </a:lnTo>
                  <a:lnTo>
                    <a:pt x="42" y="116"/>
                  </a:lnTo>
                  <a:lnTo>
                    <a:pt x="11" y="151"/>
                  </a:lnTo>
                  <a:lnTo>
                    <a:pt x="0" y="184"/>
                  </a:lnTo>
                  <a:lnTo>
                    <a:pt x="11" y="215"/>
                  </a:lnTo>
                  <a:lnTo>
                    <a:pt x="57" y="252"/>
                  </a:lnTo>
                  <a:lnTo>
                    <a:pt x="121" y="283"/>
                  </a:lnTo>
                  <a:lnTo>
                    <a:pt x="169" y="298"/>
                  </a:lnTo>
                  <a:lnTo>
                    <a:pt x="193" y="305"/>
                  </a:lnTo>
                  <a:lnTo>
                    <a:pt x="200" y="324"/>
                  </a:lnTo>
                  <a:lnTo>
                    <a:pt x="178" y="361"/>
                  </a:lnTo>
                  <a:lnTo>
                    <a:pt x="143" y="388"/>
                  </a:lnTo>
                  <a:lnTo>
                    <a:pt x="99" y="407"/>
                  </a:lnTo>
                  <a:lnTo>
                    <a:pt x="73" y="425"/>
                  </a:lnTo>
                  <a:lnTo>
                    <a:pt x="73" y="440"/>
                  </a:lnTo>
                  <a:lnTo>
                    <a:pt x="99" y="456"/>
                  </a:lnTo>
                  <a:lnTo>
                    <a:pt x="169" y="445"/>
                  </a:lnTo>
                  <a:lnTo>
                    <a:pt x="211" y="399"/>
                  </a:lnTo>
                  <a:lnTo>
                    <a:pt x="231" y="340"/>
                  </a:lnTo>
                  <a:lnTo>
                    <a:pt x="241" y="278"/>
                  </a:lnTo>
                  <a:lnTo>
                    <a:pt x="237" y="256"/>
                  </a:lnTo>
                  <a:lnTo>
                    <a:pt x="211" y="263"/>
                  </a:lnTo>
                  <a:lnTo>
                    <a:pt x="193" y="267"/>
                  </a:lnTo>
                  <a:lnTo>
                    <a:pt x="136" y="256"/>
                  </a:lnTo>
                  <a:lnTo>
                    <a:pt x="90" y="230"/>
                  </a:lnTo>
                  <a:lnTo>
                    <a:pt x="42" y="204"/>
                  </a:lnTo>
                  <a:lnTo>
                    <a:pt x="42" y="184"/>
                  </a:lnTo>
                  <a:lnTo>
                    <a:pt x="64" y="158"/>
                  </a:lnTo>
                  <a:lnTo>
                    <a:pt x="117" y="125"/>
                  </a:lnTo>
                  <a:lnTo>
                    <a:pt x="169" y="99"/>
                  </a:lnTo>
                  <a:lnTo>
                    <a:pt x="204" y="68"/>
                  </a:lnTo>
                  <a:lnTo>
                    <a:pt x="200" y="0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>
                <a:solidFill>
                  <a:schemeClr val="accent5">
                    <a:lumMod val="90000"/>
                  </a:schemeClr>
                </a:solidFill>
              </a:endParaRPr>
            </a:p>
          </p:txBody>
        </p:sp>
        <p:sp>
          <p:nvSpPr>
            <p:cNvPr id="32" name="Freeform 22"/>
            <p:cNvSpPr>
              <a:spLocks/>
            </p:cNvSpPr>
            <p:nvPr/>
          </p:nvSpPr>
          <p:spPr bwMode="auto">
            <a:xfrm>
              <a:off x="5524500" y="1946276"/>
              <a:ext cx="573088" cy="754063"/>
            </a:xfrm>
            <a:custGeom>
              <a:avLst/>
              <a:gdLst/>
              <a:ahLst/>
              <a:cxnLst>
                <a:cxn ang="0">
                  <a:pos x="330" y="0"/>
                </a:cxn>
                <a:cxn ang="0">
                  <a:pos x="354" y="11"/>
                </a:cxn>
                <a:cxn ang="0">
                  <a:pos x="361" y="50"/>
                </a:cxn>
                <a:cxn ang="0">
                  <a:pos x="345" y="92"/>
                </a:cxn>
                <a:cxn ang="0">
                  <a:pos x="323" y="133"/>
                </a:cxn>
                <a:cxn ang="0">
                  <a:pos x="302" y="173"/>
                </a:cxn>
                <a:cxn ang="0">
                  <a:pos x="273" y="216"/>
                </a:cxn>
                <a:cxn ang="0">
                  <a:pos x="247" y="254"/>
                </a:cxn>
                <a:cxn ang="0">
                  <a:pos x="207" y="304"/>
                </a:cxn>
                <a:cxn ang="0">
                  <a:pos x="155" y="365"/>
                </a:cxn>
                <a:cxn ang="0">
                  <a:pos x="111" y="391"/>
                </a:cxn>
                <a:cxn ang="0">
                  <a:pos x="100" y="415"/>
                </a:cxn>
                <a:cxn ang="0">
                  <a:pos x="116" y="455"/>
                </a:cxn>
                <a:cxn ang="0">
                  <a:pos x="100" y="459"/>
                </a:cxn>
                <a:cxn ang="0">
                  <a:pos x="78" y="422"/>
                </a:cxn>
                <a:cxn ang="0">
                  <a:pos x="67" y="424"/>
                </a:cxn>
                <a:cxn ang="0">
                  <a:pos x="32" y="475"/>
                </a:cxn>
                <a:cxn ang="0">
                  <a:pos x="21" y="459"/>
                </a:cxn>
                <a:cxn ang="0">
                  <a:pos x="46" y="420"/>
                </a:cxn>
                <a:cxn ang="0">
                  <a:pos x="46" y="405"/>
                </a:cxn>
                <a:cxn ang="0">
                  <a:pos x="0" y="398"/>
                </a:cxn>
                <a:cxn ang="0">
                  <a:pos x="2" y="385"/>
                </a:cxn>
                <a:cxn ang="0">
                  <a:pos x="13" y="383"/>
                </a:cxn>
                <a:cxn ang="0">
                  <a:pos x="63" y="391"/>
                </a:cxn>
                <a:cxn ang="0">
                  <a:pos x="74" y="383"/>
                </a:cxn>
                <a:cxn ang="0">
                  <a:pos x="126" y="352"/>
                </a:cxn>
                <a:cxn ang="0">
                  <a:pos x="188" y="295"/>
                </a:cxn>
                <a:cxn ang="0">
                  <a:pos x="247" y="199"/>
                </a:cxn>
                <a:cxn ang="0">
                  <a:pos x="293" y="98"/>
                </a:cxn>
                <a:cxn ang="0">
                  <a:pos x="295" y="46"/>
                </a:cxn>
                <a:cxn ang="0">
                  <a:pos x="310" y="17"/>
                </a:cxn>
                <a:cxn ang="0">
                  <a:pos x="330" y="0"/>
                </a:cxn>
              </a:cxnLst>
              <a:rect l="0" t="0" r="r" b="b"/>
              <a:pathLst>
                <a:path w="361" h="475">
                  <a:moveTo>
                    <a:pt x="330" y="0"/>
                  </a:moveTo>
                  <a:lnTo>
                    <a:pt x="354" y="11"/>
                  </a:lnTo>
                  <a:lnTo>
                    <a:pt x="361" y="50"/>
                  </a:lnTo>
                  <a:lnTo>
                    <a:pt x="345" y="92"/>
                  </a:lnTo>
                  <a:lnTo>
                    <a:pt x="323" y="133"/>
                  </a:lnTo>
                  <a:lnTo>
                    <a:pt x="302" y="173"/>
                  </a:lnTo>
                  <a:lnTo>
                    <a:pt x="273" y="216"/>
                  </a:lnTo>
                  <a:lnTo>
                    <a:pt x="247" y="254"/>
                  </a:lnTo>
                  <a:lnTo>
                    <a:pt x="207" y="304"/>
                  </a:lnTo>
                  <a:lnTo>
                    <a:pt x="155" y="365"/>
                  </a:lnTo>
                  <a:lnTo>
                    <a:pt x="111" y="391"/>
                  </a:lnTo>
                  <a:lnTo>
                    <a:pt x="100" y="415"/>
                  </a:lnTo>
                  <a:lnTo>
                    <a:pt x="116" y="455"/>
                  </a:lnTo>
                  <a:lnTo>
                    <a:pt x="100" y="459"/>
                  </a:lnTo>
                  <a:lnTo>
                    <a:pt x="78" y="422"/>
                  </a:lnTo>
                  <a:lnTo>
                    <a:pt x="67" y="424"/>
                  </a:lnTo>
                  <a:lnTo>
                    <a:pt x="32" y="475"/>
                  </a:lnTo>
                  <a:lnTo>
                    <a:pt x="21" y="459"/>
                  </a:lnTo>
                  <a:lnTo>
                    <a:pt x="46" y="420"/>
                  </a:lnTo>
                  <a:lnTo>
                    <a:pt x="46" y="405"/>
                  </a:lnTo>
                  <a:lnTo>
                    <a:pt x="0" y="398"/>
                  </a:lnTo>
                  <a:lnTo>
                    <a:pt x="2" y="385"/>
                  </a:lnTo>
                  <a:lnTo>
                    <a:pt x="13" y="383"/>
                  </a:lnTo>
                  <a:lnTo>
                    <a:pt x="63" y="391"/>
                  </a:lnTo>
                  <a:lnTo>
                    <a:pt x="74" y="383"/>
                  </a:lnTo>
                  <a:lnTo>
                    <a:pt x="126" y="352"/>
                  </a:lnTo>
                  <a:lnTo>
                    <a:pt x="188" y="295"/>
                  </a:lnTo>
                  <a:lnTo>
                    <a:pt x="247" y="199"/>
                  </a:lnTo>
                  <a:lnTo>
                    <a:pt x="293" y="98"/>
                  </a:lnTo>
                  <a:lnTo>
                    <a:pt x="295" y="46"/>
                  </a:lnTo>
                  <a:lnTo>
                    <a:pt x="310" y="17"/>
                  </a:lnTo>
                  <a:lnTo>
                    <a:pt x="330" y="0"/>
                  </a:lnTo>
                  <a:close/>
                </a:path>
              </a:pathLst>
            </a:custGeom>
            <a:grpFill/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>
                <a:solidFill>
                  <a:schemeClr val="accent5">
                    <a:lumMod val="90000"/>
                  </a:schemeClr>
                </a:solidFill>
              </a:endParaRPr>
            </a:p>
          </p:txBody>
        </p:sp>
      </p:grpSp>
      <p:graphicFrame>
        <p:nvGraphicFramePr>
          <p:cNvPr id="33" name="Tabelle 3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055628985"/>
              </p:ext>
            </p:extLst>
          </p:nvPr>
        </p:nvGraphicFramePr>
        <p:xfrm>
          <a:off x="1500575" y="3030778"/>
          <a:ext cx="6142850" cy="27736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8283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06001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33608">
                <a:tc>
                  <a:txBody>
                    <a:bodyPr/>
                    <a:lstStyle/>
                    <a:p>
                      <a:r>
                        <a:rPr lang="de-DE" sz="2000" b="0" dirty="0">
                          <a:solidFill>
                            <a:schemeClr val="tx1"/>
                          </a:solidFill>
                        </a:rPr>
                        <a:t>Prüfen und Sortieren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381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algn="l" defTabSz="914400" rtl="0" eaLnBrk="1" latinLnBrk="0" hangingPunct="1"/>
                      <a:r>
                        <a:rPr lang="de-DE" sz="2000" b="0" kern="1200" dirty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Vorwärts gehen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381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33608">
                <a:tc>
                  <a:txBody>
                    <a:bodyPr/>
                    <a:lstStyle/>
                    <a:p>
                      <a:r>
                        <a:rPr lang="de-DE" sz="2000" b="1" dirty="0">
                          <a:solidFill>
                            <a:schemeClr val="tx1"/>
                          </a:solidFill>
                        </a:rPr>
                        <a:t>Kontrollieren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algn="l" defTabSz="914400" rtl="0" eaLnBrk="1" latinLnBrk="0" hangingPunct="1"/>
                      <a:r>
                        <a:rPr lang="de-DE" sz="2000" b="1" kern="1200" dirty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Kreieren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33608">
                <a:tc>
                  <a:txBody>
                    <a:bodyPr/>
                    <a:lstStyle/>
                    <a:p>
                      <a:endParaRPr lang="de-DE" sz="200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2000" dirty="0">
                          <a:solidFill>
                            <a:schemeClr val="tx1"/>
                          </a:solidFill>
                        </a:rPr>
                        <a:t>Ideen sammeln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33608">
                <a:tc>
                  <a:txBody>
                    <a:bodyPr/>
                    <a:lstStyle/>
                    <a:p>
                      <a:r>
                        <a:rPr lang="de-DE" sz="2000" dirty="0">
                          <a:solidFill>
                            <a:schemeClr val="tx1"/>
                          </a:solidFill>
                        </a:rPr>
                        <a:t>Ideen sortieren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endParaRPr lang="de-DE" sz="200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33608">
                <a:tc>
                  <a:txBody>
                    <a:bodyPr/>
                    <a:lstStyle/>
                    <a:p>
                      <a:endParaRPr lang="de-DE" sz="200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2000">
                          <a:solidFill>
                            <a:schemeClr val="tx1"/>
                          </a:solidFill>
                        </a:rPr>
                        <a:t>Formulieren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33608">
                <a:tc>
                  <a:txBody>
                    <a:bodyPr/>
                    <a:lstStyle/>
                    <a:p>
                      <a:r>
                        <a:rPr lang="de-DE" sz="2000" dirty="0">
                          <a:solidFill>
                            <a:schemeClr val="tx1"/>
                          </a:solidFill>
                        </a:rPr>
                        <a:t>Überarbeiten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endParaRPr lang="de-DE" sz="200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33608">
                <a:tc>
                  <a:txBody>
                    <a:bodyPr/>
                    <a:lstStyle/>
                    <a:p>
                      <a:r>
                        <a:rPr lang="de-DE" sz="2000" dirty="0">
                          <a:solidFill>
                            <a:schemeClr val="tx1"/>
                          </a:solidFill>
                        </a:rPr>
                        <a:t>...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2000" dirty="0">
                          <a:solidFill>
                            <a:schemeClr val="tx1"/>
                          </a:solidFill>
                        </a:rPr>
                        <a:t>...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sp>
        <p:nvSpPr>
          <p:cNvPr id="34" name="Rectangle 3"/>
          <p:cNvSpPr txBox="1">
            <a:spLocks noChangeArrowheads="1"/>
          </p:cNvSpPr>
          <p:nvPr/>
        </p:nvSpPr>
        <p:spPr bwMode="auto">
          <a:xfrm>
            <a:off x="179387" y="6062165"/>
            <a:ext cx="8641085" cy="53940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684000" lvl="1" indent="-342000" algn="l">
              <a:spcBef>
                <a:spcPct val="0"/>
              </a:spcBef>
              <a:spcAft>
                <a:spcPct val="20000"/>
              </a:spcAft>
              <a:buClr>
                <a:schemeClr val="tx1"/>
              </a:buClr>
              <a:buFont typeface="Webdings" pitchFamily="18" charset="2"/>
              <a:buChar char="4"/>
            </a:pPr>
            <a:r>
              <a:rPr lang="de-DE" sz="2000" b="1" kern="0" dirty="0">
                <a:solidFill>
                  <a:srgbClr val="00254F"/>
                </a:solidFill>
                <a:latin typeface="+mn-lt"/>
              </a:rPr>
              <a:t>Meist bleibt man stecken, weil man beides gleichzeitig tun will ...</a:t>
            </a:r>
          </a:p>
        </p:txBody>
      </p:sp>
    </p:spTree>
    <p:extLst>
      <p:ext uri="{BB962C8B-B14F-4D97-AF65-F5344CB8AC3E}">
        <p14:creationId xmlns:p14="http://schemas.microsoft.com/office/powerpoint/2010/main" val="10857030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de-DE" b="0" dirty="0"/>
              <a:t>Wissenschaftlich schreiben</a:t>
            </a:r>
            <a:br>
              <a:rPr lang="de-DE" b="0" dirty="0"/>
            </a:br>
            <a:r>
              <a:rPr lang="de-DE" dirty="0"/>
              <a:t>Einen Zeitplan erstellen</a:t>
            </a:r>
          </a:p>
        </p:txBody>
      </p:sp>
      <p:sp>
        <p:nvSpPr>
          <p:cNvPr id="52228" name="Rectangle 3"/>
          <p:cNvSpPr>
            <a:spLocks noGrp="1" noChangeArrowheads="1"/>
          </p:cNvSpPr>
          <p:nvPr>
            <p:ph idx="1"/>
          </p:nvPr>
        </p:nvSpPr>
        <p:spPr>
          <a:xfrm>
            <a:off x="323528" y="4005064"/>
            <a:ext cx="8496945" cy="2537052"/>
          </a:xfrm>
        </p:spPr>
        <p:txBody>
          <a:bodyPr>
            <a:normAutofit lnSpcReduction="10000"/>
          </a:bodyPr>
          <a:lstStyle/>
          <a:p>
            <a:pPr eaLnBrk="1" hangingPunct="1">
              <a:spcBef>
                <a:spcPts val="0"/>
              </a:spcBef>
              <a:spcAft>
                <a:spcPts val="600"/>
              </a:spcAft>
              <a:buNone/>
            </a:pPr>
            <a:r>
              <a:rPr lang="de-DE" sz="1800" b="1" dirty="0">
                <a:solidFill>
                  <a:schemeClr val="tx1"/>
                </a:solidFill>
              </a:rPr>
              <a:t>Tipps für die Überarbeitungsphase</a:t>
            </a:r>
          </a:p>
          <a:p>
            <a:pPr lvl="1">
              <a:spcBef>
                <a:spcPts val="0"/>
              </a:spcBef>
              <a:spcAft>
                <a:spcPts val="600"/>
              </a:spcAft>
            </a:pPr>
            <a:r>
              <a:rPr lang="de-DE" dirty="0">
                <a:solidFill>
                  <a:schemeClr val="tx1"/>
                </a:solidFill>
              </a:rPr>
              <a:t>inhaltliche und sprachliche Überarbeitung sind zwei separate Arbeitsschritte</a:t>
            </a:r>
          </a:p>
          <a:p>
            <a:pPr lvl="1" eaLnBrk="1" hangingPunct="1">
              <a:spcBef>
                <a:spcPts val="0"/>
              </a:spcBef>
              <a:spcAft>
                <a:spcPts val="600"/>
              </a:spcAft>
            </a:pPr>
            <a:r>
              <a:rPr lang="de-DE" dirty="0">
                <a:solidFill>
                  <a:schemeClr val="tx1"/>
                </a:solidFill>
              </a:rPr>
              <a:t>laut lesen und anderen zu lesen geben</a:t>
            </a:r>
          </a:p>
          <a:p>
            <a:pPr lvl="1" eaLnBrk="1" hangingPunct="1">
              <a:spcBef>
                <a:spcPts val="0"/>
              </a:spcBef>
              <a:spcAft>
                <a:spcPts val="600"/>
              </a:spcAft>
            </a:pPr>
            <a:r>
              <a:rPr lang="de-DE" dirty="0">
                <a:solidFill>
                  <a:schemeClr val="tx1"/>
                </a:solidFill>
              </a:rPr>
              <a:t>jeden Absatz mit Stichworten zusammenfassen: </a:t>
            </a:r>
            <a:br>
              <a:rPr lang="de-DE" dirty="0">
                <a:solidFill>
                  <a:schemeClr val="tx1"/>
                </a:solidFill>
              </a:rPr>
            </a:br>
            <a:r>
              <a:rPr lang="de-DE" sz="1800" dirty="0">
                <a:solidFill>
                  <a:schemeClr val="tx1"/>
                </a:solidFill>
              </a:rPr>
              <a:t>Enthält der Absatz nur einen Gedankengang? Passt die Abfolge der Gedanken?</a:t>
            </a:r>
          </a:p>
          <a:p>
            <a:pPr lvl="1" eaLnBrk="1" hangingPunct="1">
              <a:spcBef>
                <a:spcPts val="0"/>
              </a:spcBef>
              <a:spcAft>
                <a:spcPts val="600"/>
              </a:spcAft>
            </a:pPr>
            <a:r>
              <a:rPr lang="de-DE" dirty="0">
                <a:solidFill>
                  <a:schemeClr val="tx1"/>
                </a:solidFill>
              </a:rPr>
              <a:t>Rechtschreibfehler und Formfehler eliminieren</a:t>
            </a:r>
          </a:p>
        </p:txBody>
      </p:sp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782533" y="1256371"/>
            <a:ext cx="5832648" cy="2686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5763769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Agenda: Wissenschaftliches Arbeiten</a:t>
            </a:r>
          </a:p>
        </p:txBody>
      </p:sp>
      <p:sp>
        <p:nvSpPr>
          <p:cNvPr id="36868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340768"/>
            <a:ext cx="8229600" cy="5112568"/>
          </a:xfrm>
        </p:spPr>
        <p:txBody>
          <a:bodyPr/>
          <a:lstStyle/>
          <a:p>
            <a:pPr marL="88900" indent="4763" eaLnBrk="1" hangingPunct="1"/>
            <a:endParaRPr lang="de-DE" sz="3200" b="1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Einführung in wissenschaftliches Arbeiten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Literatur finden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Die Arbeit strukturieren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dirty="0"/>
              <a:t>Wissenschaftlich schreiben</a:t>
            </a:r>
          </a:p>
          <a:p>
            <a:pPr marL="546100" indent="-457200" eaLnBrk="1" hangingPunct="1">
              <a:buFont typeface="Wingdings" pitchFamily="2" charset="2"/>
              <a:buAutoNum type="arabicPeriod"/>
            </a:pPr>
            <a:endParaRPr lang="de-DE" dirty="0"/>
          </a:p>
          <a:p>
            <a:pPr marL="546100" indent="-457200" eaLnBrk="1" hangingPunct="1">
              <a:buFont typeface="Wingdings" pitchFamily="2" charset="2"/>
              <a:buAutoNum type="arabicPeriod"/>
            </a:pPr>
            <a:r>
              <a:rPr lang="de-DE" sz="2100" b="1" dirty="0"/>
              <a:t>Formale Kriterien</a:t>
            </a:r>
          </a:p>
          <a:p>
            <a:pPr marL="88900" indent="4763" algn="r" eaLnBrk="1" hangingPunct="1"/>
            <a:endParaRPr lang="de-DE" sz="3000" dirty="0"/>
          </a:p>
        </p:txBody>
      </p:sp>
    </p:spTree>
    <p:extLst>
      <p:ext uri="{BB962C8B-B14F-4D97-AF65-F5344CB8AC3E}">
        <p14:creationId xmlns:p14="http://schemas.microsoft.com/office/powerpoint/2010/main" val="6119621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650369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Länge der Arbeit</a:t>
            </a:r>
            <a:br>
              <a:rPr lang="de-DE" sz="4000" dirty="0"/>
            </a:b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398274" y="2444493"/>
            <a:ext cx="8179910" cy="3696442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Länge bezieht sich auf den reinen Textteil (d.h. Einleitung bis Schluss) 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Alle Tabellen und Bilder, die in den Fließtext integriert sind, zählen mit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Toleranz: +/- 2 Seiten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Formatvorlage auf der Homepage </a:t>
            </a:r>
            <a:r>
              <a:rPr lang="de-DE" sz="1800" b="0" cap="none" dirty="0">
                <a:hlinkClick r:id="rId2"/>
              </a:rPr>
              <a:t>https://wiwi.uni- paderborn.de/dep1/personal/studium-und-lehre/formatvorlagen</a:t>
            </a:r>
            <a:r>
              <a:rPr lang="de-DE" sz="1800" b="0" cap="none" dirty="0"/>
              <a:t> 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Prüfungsordnung für die jeweiligen Studiengänge relevant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Abgabe der Printversion mit fester Bindung 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sz="1800" b="0" cap="none" dirty="0"/>
              <a:t>   (geklebt oder geklemmt); von außen keine Beschriftung 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sz="1800" b="0" cap="none" dirty="0"/>
              <a:t>   notwendig beim Prüfungssekretariat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Webdings" pitchFamily="18" charset="2"/>
              <a:buChar char="4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00205B"/>
                </a:solidFill>
                <a:effectLst/>
                <a:uLnTx/>
                <a:uFillTx/>
                <a:latin typeface="Arial" charset="0"/>
                <a:cs typeface="Arial" charset="0"/>
              </a:rPr>
              <a:t>Abgabe der elektronischen Version per E-Mail an den Betreuer</a:t>
            </a:r>
          </a:p>
          <a:p>
            <a:pPr indent="0" eaLnBrk="1" hangingPunct="1">
              <a:lnSpc>
                <a:spcPct val="100000"/>
              </a:lnSpc>
            </a:pPr>
            <a:endParaRPr lang="de-DE" sz="1800" b="0" cap="none" dirty="0"/>
          </a:p>
          <a:p>
            <a:pPr indent="0" eaLnBrk="1" hangingPunct="1">
              <a:lnSpc>
                <a:spcPct val="100000"/>
              </a:lnSpc>
            </a:pPr>
            <a:endParaRPr lang="de-DE" sz="1800" b="0" cap="none" dirty="0"/>
          </a:p>
          <a:p>
            <a:pPr indent="0" eaLnBrk="1" hangingPunct="1">
              <a:lnSpc>
                <a:spcPct val="100000"/>
              </a:lnSpc>
            </a:pPr>
            <a:endParaRPr lang="de-DE" sz="1800" b="0" cap="none" dirty="0"/>
          </a:p>
        </p:txBody>
      </p:sp>
      <p:graphicFrame>
        <p:nvGraphicFramePr>
          <p:cNvPr id="8" name="Group 4">
            <a:extLst>
              <a:ext uri="{FF2B5EF4-FFF2-40B4-BE49-F238E27FC236}">
                <a16:creationId xmlns:a16="http://schemas.microsoft.com/office/drawing/2014/main" id="{20CFA038-D0D3-46AC-B342-CAF053524619}"/>
              </a:ext>
            </a:extLst>
          </p:cNvPr>
          <p:cNvGraphicFramePr>
            <a:graphicFrameLocks/>
          </p:cNvGraphicFramePr>
          <p:nvPr/>
        </p:nvGraphicFramePr>
        <p:xfrm>
          <a:off x="398274" y="1159394"/>
          <a:ext cx="8365898" cy="1405893"/>
        </p:xfrm>
        <a:graphic>
          <a:graphicData uri="http://schemas.openxmlformats.org/drawingml/2006/table">
            <a:tbl>
              <a:tblPr/>
              <a:tblGrid>
                <a:gridCol w="38288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232949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304099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63139">
                <a:tc>
                  <a:txBody>
                    <a:bodyPr/>
                    <a:lstStyle/>
                    <a:p>
                      <a:pPr marL="0" marR="0" lvl="0" indent="0" algn="l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0" lang="de-DE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D2C6C"/>
                          </a:solidFill>
                          <a:effectLst/>
                          <a:latin typeface="Arial" charset="0"/>
                          <a:cs typeface="Arial" charset="0"/>
                        </a:rPr>
                        <a:t>Art der Arbeit</a:t>
                      </a:r>
                      <a:endParaRPr kumimoji="0" lang="de-DE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D2C6C"/>
                        </a:solidFill>
                        <a:effectLst/>
                        <a:latin typeface="Times New Roman" pitchFamily="18" charset="0"/>
                      </a:endParaRPr>
                    </a:p>
                  </a:txBody>
                  <a:tcPr anchor="b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1B7EB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0" lang="de-DE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D2C6C"/>
                          </a:solidFill>
                          <a:effectLst/>
                          <a:latin typeface="Arial" charset="0"/>
                          <a:cs typeface="Arial" charset="0"/>
                        </a:rPr>
                        <a:t>Länge </a:t>
                      </a:r>
                      <a:r>
                        <a:rPr kumimoji="0" lang="de-DE" sz="13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D2C6C"/>
                          </a:solidFill>
                          <a:effectLst/>
                          <a:latin typeface="Arial" charset="0"/>
                          <a:cs typeface="Arial" charset="0"/>
                        </a:rPr>
                        <a:t>(reiner Textteil)</a:t>
                      </a:r>
                      <a:endParaRPr kumimoji="0" lang="de-DE" sz="1300" b="0" i="0" u="none" strike="noStrike" cap="none" normalizeH="0" baseline="0" dirty="0">
                        <a:ln>
                          <a:noFill/>
                        </a:ln>
                        <a:solidFill>
                          <a:srgbClr val="0D2C6C"/>
                        </a:solidFill>
                        <a:effectLst/>
                        <a:latin typeface="Times New Roman" pitchFamily="18" charset="0"/>
                      </a:endParaRPr>
                    </a:p>
                  </a:txBody>
                  <a:tcPr anchor="b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1B7EB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0" lang="de-DE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0D2C6C"/>
                          </a:solidFill>
                          <a:effectLst/>
                          <a:latin typeface="+mn-lt"/>
                        </a:rPr>
                        <a:t>Bearbeitungszeit</a:t>
                      </a:r>
                    </a:p>
                  </a:txBody>
                  <a:tcPr anchor="b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1B7EB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80398"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0" lang="de-DE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D2C6C"/>
                          </a:solidFill>
                          <a:effectLst/>
                          <a:latin typeface="Arial" charset="0"/>
                          <a:cs typeface="Arial" charset="0"/>
                        </a:rPr>
                        <a:t>Bachelor</a:t>
                      </a:r>
                      <a:r>
                        <a:rPr kumimoji="0" lang="de-DE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 </a:t>
                      </a:r>
                      <a:endParaRPr kumimoji="0" lang="de-DE" sz="20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</a:endParaRPr>
                    </a:p>
                  </a:txBody>
                  <a:tcPr marL="180000" marR="0" marT="0" marB="0"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0" lang="de-DE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D2C6C"/>
                          </a:solidFill>
                          <a:effectLst/>
                          <a:latin typeface="Arial" charset="0"/>
                          <a:cs typeface="Arial" charset="0"/>
                        </a:rPr>
                        <a:t>30 Seiten</a:t>
                      </a:r>
                      <a:endParaRPr kumimoji="0" lang="de-DE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D2C6C"/>
                        </a:solidFill>
                        <a:effectLst/>
                        <a:latin typeface="Times New Roman" pitchFamily="18" charset="0"/>
                      </a:endParaRPr>
                    </a:p>
                  </a:txBody>
                  <a:tcPr marL="180000" marR="0" marT="0" marB="0"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0" lang="de-DE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D2C6C"/>
                          </a:solidFill>
                          <a:effectLst/>
                          <a:latin typeface="Arial" charset="0"/>
                        </a:rPr>
                        <a:t>3 Monate</a:t>
                      </a:r>
                    </a:p>
                  </a:txBody>
                  <a:tcPr marL="180000" marR="0" marT="0" marB="0"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629255"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0" lang="de-DE" sz="2000" b="0" i="0" u="none" strike="noStrike" kern="1200" cap="none" normalizeH="0" baseline="0" dirty="0">
                          <a:ln>
                            <a:noFill/>
                          </a:ln>
                          <a:solidFill>
                            <a:srgbClr val="0D2C6C"/>
                          </a:solidFill>
                          <a:effectLst/>
                          <a:latin typeface="Arial" charset="0"/>
                          <a:ea typeface="+mn-ea"/>
                          <a:cs typeface="Arial" charset="0"/>
                        </a:rPr>
                        <a:t>Master</a:t>
                      </a:r>
                    </a:p>
                  </a:txBody>
                  <a:tcPr marL="180000" marR="0" marT="0" marB="0"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0" lang="de-DE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D2C6C"/>
                          </a:solidFill>
                          <a:effectLst/>
                          <a:latin typeface="Arial" charset="0"/>
                          <a:cs typeface="Arial" charset="0"/>
                        </a:rPr>
                        <a:t>60 Seiten</a:t>
                      </a:r>
                      <a:endParaRPr kumimoji="0" lang="de-DE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D2C6C"/>
                        </a:solidFill>
                        <a:effectLst/>
                        <a:latin typeface="Arial" charset="0"/>
                      </a:endParaRPr>
                    </a:p>
                  </a:txBody>
                  <a:tcPr marL="180000" marR="0" marT="0" marB="0"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pitchFamily="2" charset="2"/>
                        <a:buNone/>
                        <a:tabLst/>
                      </a:pPr>
                      <a:r>
                        <a:rPr kumimoji="0" lang="de-DE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D2C6C"/>
                          </a:solidFill>
                          <a:effectLst/>
                          <a:latin typeface="Arial" charset="0"/>
                        </a:rPr>
                        <a:t>6 Monate</a:t>
                      </a:r>
                    </a:p>
                  </a:txBody>
                  <a:tcPr marL="180000" marR="0" marT="0" marB="0" anchor="ctr" horzOverflow="overflow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54802DA7-3002-4FAE-A68F-A969D410BD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40</a:t>
            </a:fld>
            <a:endParaRPr lang="en-US" dirty="0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9" name="Datumsplatzhalter 8">
            <a:extLst>
              <a:ext uri="{FF2B5EF4-FFF2-40B4-BE49-F238E27FC236}">
                <a16:creationId xmlns:a16="http://schemas.microsoft.com/office/drawing/2014/main" id="{608BE580-4A4E-4A6F-B190-C9816B299EC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85800" y="6424931"/>
            <a:ext cx="1809206" cy="203110"/>
          </a:xfrm>
        </p:spPr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10" name="Fußzeilenplatzhalter 9">
            <a:extLst>
              <a:ext uri="{FF2B5EF4-FFF2-40B4-BE49-F238E27FC236}">
                <a16:creationId xmlns:a16="http://schemas.microsoft.com/office/drawing/2014/main" id="{EC05BAC5-A71E-4873-8F10-DD1A5D06CD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28950" y="6424931"/>
            <a:ext cx="3086100" cy="365125"/>
          </a:xfrm>
        </p:spPr>
        <p:txBody>
          <a:bodyPr/>
          <a:lstStyle/>
          <a:p>
            <a:r>
              <a:rPr lang="en-US" dirty="0" err="1">
                <a:solidFill>
                  <a:srgbClr val="262626"/>
                </a:solidFill>
              </a:rPr>
              <a:t>Abschlussarbeiten</a:t>
            </a:r>
            <a:r>
              <a:rPr lang="en-US" dirty="0">
                <a:solidFill>
                  <a:srgbClr val="262626"/>
                </a:solidFill>
              </a:rPr>
              <a:t> | </a:t>
            </a:r>
            <a:r>
              <a:rPr lang="en-US" dirty="0" err="1">
                <a:solidFill>
                  <a:srgbClr val="262626"/>
                </a:solidFill>
              </a:rPr>
              <a:t>Einführungsveranstaltung</a:t>
            </a:r>
            <a:endParaRPr lang="en-US" dirty="0">
              <a:solidFill>
                <a:srgbClr val="262626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44863961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229510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Formate und Konventionen</a:t>
            </a: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285098" y="997821"/>
            <a:ext cx="8179910" cy="3696442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r>
              <a:rPr lang="de-DE" sz="1800" b="0" cap="none" dirty="0"/>
              <a:t>Schriftart: Times New Roman; 12 </a:t>
            </a:r>
            <a:r>
              <a:rPr lang="de-DE" sz="1800" b="0" cap="none" dirty="0" err="1"/>
              <a:t>pt</a:t>
            </a:r>
            <a:r>
              <a:rPr lang="de-DE" sz="1800" b="0" cap="none" dirty="0"/>
              <a:t> mit einem 1,5-fachen Zeilenabstand, Blocksatz</a:t>
            </a:r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r>
              <a:rPr lang="de-DE" sz="1800" b="0" cap="none" dirty="0"/>
              <a:t> Abstände zwischen zwei Absätzen sind einheitlich (gewöhnlich</a:t>
            </a:r>
          </a:p>
          <a:p>
            <a:pPr indent="0" eaLnBrk="1" hangingPunct="1">
              <a:lnSpc>
                <a:spcPct val="150000"/>
              </a:lnSpc>
            </a:pPr>
            <a:r>
              <a:rPr lang="de-DE" sz="1800" b="0" cap="none" dirty="0"/>
              <a:t>   „Automatisch“)</a:t>
            </a:r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r>
              <a:rPr lang="de-DE" sz="1800" b="0" cap="none" dirty="0"/>
              <a:t>Seiten sind fortlaufend zu nummerieren; einzelne Arbeitsteile (z.B.</a:t>
            </a:r>
          </a:p>
          <a:p>
            <a:pPr indent="0" eaLnBrk="1" hangingPunct="1">
              <a:lnSpc>
                <a:spcPct val="150000"/>
              </a:lnSpc>
            </a:pPr>
            <a:r>
              <a:rPr lang="de-DE" sz="1800" b="0" cap="none" dirty="0"/>
              <a:t>   Inhaltsverzeichnis) sollen mit römischen Ziffern versehen werden</a:t>
            </a:r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r>
              <a:rPr lang="de-DE" sz="1800" b="0" cap="none" dirty="0"/>
              <a:t>Silbentrennung verwenden</a:t>
            </a:r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r>
              <a:rPr lang="de-DE" sz="1800" b="0" cap="none" dirty="0"/>
              <a:t>Möglichst geschlechtsneutrale Formulierungen</a:t>
            </a:r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endParaRPr lang="de-DE" sz="1800" b="0" cap="none" dirty="0"/>
          </a:p>
          <a:p>
            <a:pPr indent="0" eaLnBrk="1" hangingPunct="1">
              <a:lnSpc>
                <a:spcPct val="100000"/>
              </a:lnSpc>
            </a:pPr>
            <a:endParaRPr lang="de-DE" sz="1800" b="0" cap="none" dirty="0"/>
          </a:p>
        </p:txBody>
      </p:sp>
      <p:sp>
        <p:nvSpPr>
          <p:cNvPr id="4" name="Rechteck 3">
            <a:extLst>
              <a:ext uri="{FF2B5EF4-FFF2-40B4-BE49-F238E27FC236}">
                <a16:creationId xmlns:a16="http://schemas.microsoft.com/office/drawing/2014/main" id="{937A7D47-0B6C-4FBA-AA5F-83FF208F48A1}"/>
              </a:ext>
            </a:extLst>
          </p:cNvPr>
          <p:cNvSpPr/>
          <p:nvPr/>
        </p:nvSpPr>
        <p:spPr>
          <a:xfrm>
            <a:off x="342248" y="5520933"/>
            <a:ext cx="8173102" cy="678491"/>
          </a:xfrm>
          <a:prstGeom prst="rect">
            <a:avLst/>
          </a:prstGeom>
          <a:solidFill>
            <a:schemeClr val="tx1">
              <a:lumMod val="25000"/>
              <a:lumOff val="75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de-DE" dirty="0">
                <a:solidFill>
                  <a:srgbClr val="002060"/>
                </a:solidFill>
                <a:latin typeface="Arial"/>
                <a:ea typeface="+mn-lt"/>
                <a:cs typeface="Calibri" panose="020F0502020204030204"/>
              </a:rPr>
              <a:t>Abgabe in einfacher Ausfertigung in gebundener (d.h. geklebt oder geklemmt und nicht „spiral-gebunden“) &amp; digitaler Form</a:t>
            </a:r>
            <a:endParaRPr lang="de-DE" dirty="0">
              <a:solidFill>
                <a:srgbClr val="002060"/>
              </a:solidFill>
              <a:latin typeface="Arial"/>
            </a:endParaRPr>
          </a:p>
        </p:txBody>
      </p:sp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702E507E-EAFE-48D7-B227-B03CBAA0A5F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41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9" name="Datumsplatzhalter 8">
            <a:extLst>
              <a:ext uri="{FF2B5EF4-FFF2-40B4-BE49-F238E27FC236}">
                <a16:creationId xmlns:a16="http://schemas.microsoft.com/office/drawing/2014/main" id="{82EBF70E-8547-459D-84BE-947A87169DB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10" name="Fußzeilenplatzhalter 9">
            <a:extLst>
              <a:ext uri="{FF2B5EF4-FFF2-40B4-BE49-F238E27FC236}">
                <a16:creationId xmlns:a16="http://schemas.microsoft.com/office/drawing/2014/main" id="{B3B0F87B-A472-4913-8C45-57D5A40F0EF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</p:spTree>
    <p:extLst>
      <p:ext uri="{BB962C8B-B14F-4D97-AF65-F5344CB8AC3E}">
        <p14:creationId xmlns:p14="http://schemas.microsoft.com/office/powerpoint/2010/main" val="182107576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257791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Tabellen</a:t>
            </a: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335440" y="893853"/>
            <a:ext cx="8179910" cy="3696442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r>
              <a:rPr lang="de-DE" sz="1800" b="0" cap="none" dirty="0"/>
              <a:t>Zahlen und Symbole sind unterhalb der Tabelle zu erläutern, so dass die</a:t>
            </a:r>
          </a:p>
          <a:p>
            <a:pPr indent="0" eaLnBrk="1" hangingPunct="1">
              <a:lnSpc>
                <a:spcPct val="150000"/>
              </a:lnSpc>
            </a:pPr>
            <a:r>
              <a:rPr lang="de-DE" sz="1800" b="0" cap="none" dirty="0"/>
              <a:t>   Tabelle ohne den Fließtext verstanden werden kann </a:t>
            </a:r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r>
              <a:rPr lang="de-DE" sz="1800" b="0" cap="none" dirty="0"/>
              <a:t>Im Fließtext muss mindestens einmal auf die Tabelle verwiesen werden</a:t>
            </a:r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r>
              <a:rPr lang="de-DE" sz="1800" b="0" cap="none" dirty="0"/>
              <a:t>Tabellen werden fortlaufen nummeriert und mit beschreibender Überschrift</a:t>
            </a:r>
          </a:p>
          <a:p>
            <a:pPr indent="0" eaLnBrk="1" hangingPunct="1">
              <a:lnSpc>
                <a:spcPct val="150000"/>
              </a:lnSpc>
            </a:pPr>
            <a:r>
              <a:rPr lang="de-DE" sz="1800" b="0" cap="none" dirty="0"/>
              <a:t>   versehen (Tabellenkopf)</a:t>
            </a:r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r>
              <a:rPr lang="de-DE" sz="1800" b="0" cap="none" dirty="0"/>
              <a:t>Die Überschrift wird kursiv unter der Tabellennummerierung formatiert</a:t>
            </a:r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r>
              <a:rPr lang="de-DE" sz="1800" b="0" cap="none" dirty="0"/>
              <a:t>Werden Tabellen fremder Autoren übernommen, so ist der entsprechende</a:t>
            </a:r>
          </a:p>
          <a:p>
            <a:pPr indent="0" eaLnBrk="1" hangingPunct="1">
              <a:lnSpc>
                <a:spcPct val="150000"/>
              </a:lnSpc>
            </a:pPr>
            <a:r>
              <a:rPr lang="de-DE" sz="1800" b="0" cap="none" dirty="0"/>
              <a:t>   Quellennachweis unmittelbar in der Tabellenbeschriftung </a:t>
            </a:r>
          </a:p>
          <a:p>
            <a:pPr indent="0" eaLnBrk="1" hangingPunct="1">
              <a:lnSpc>
                <a:spcPct val="150000"/>
              </a:lnSpc>
            </a:pPr>
            <a:r>
              <a:rPr lang="de-DE" sz="1800" b="0" cap="none" dirty="0"/>
              <a:t>   aufzuführen</a:t>
            </a:r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r>
              <a:rPr lang="de-DE" sz="1800" b="0" cap="none" dirty="0"/>
              <a:t>Dies gilt analog bei Abbildungen</a:t>
            </a: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77CB6090-0CE4-4AA9-9F22-6E3F1C33374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42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8" name="Datumsplatzhalter 7">
            <a:extLst>
              <a:ext uri="{FF2B5EF4-FFF2-40B4-BE49-F238E27FC236}">
                <a16:creationId xmlns:a16="http://schemas.microsoft.com/office/drawing/2014/main" id="{12E9B5B5-8066-4FEE-B7AD-D1BB62A85A9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9" name="Fußzeilenplatzhalter 8">
            <a:extLst>
              <a:ext uri="{FF2B5EF4-FFF2-40B4-BE49-F238E27FC236}">
                <a16:creationId xmlns:a16="http://schemas.microsoft.com/office/drawing/2014/main" id="{652BDCF4-C9BA-4F1A-A3B7-3B104DA968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</p:spTree>
    <p:extLst>
      <p:ext uri="{BB962C8B-B14F-4D97-AF65-F5344CB8AC3E}">
        <p14:creationId xmlns:p14="http://schemas.microsoft.com/office/powerpoint/2010/main" val="2325449017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feld 5">
            <a:extLst>
              <a:ext uri="{FF2B5EF4-FFF2-40B4-BE49-F238E27FC236}">
                <a16:creationId xmlns:a16="http://schemas.microsoft.com/office/drawing/2014/main" id="{7F18C295-80C5-4D42-A36D-BA03B783C164}"/>
              </a:ext>
            </a:extLst>
          </p:cNvPr>
          <p:cNvSpPr txBox="1"/>
          <p:nvPr/>
        </p:nvSpPr>
        <p:spPr>
          <a:xfrm>
            <a:off x="628650" y="0"/>
            <a:ext cx="6713687" cy="95410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de-DE" sz="2800" i="1" dirty="0">
                <a:solidFill>
                  <a:srgbClr val="00B0F0"/>
                </a:solidFill>
                <a:latin typeface="Arial"/>
                <a:cs typeface="Calibri"/>
              </a:rPr>
              <a:t>Formale Kriterien</a:t>
            </a:r>
          </a:p>
          <a:p>
            <a:r>
              <a:rPr lang="de-DE" sz="2800" b="1" i="1" dirty="0">
                <a:solidFill>
                  <a:srgbClr val="00B0F0"/>
                </a:solidFill>
                <a:latin typeface="Arial"/>
                <a:cs typeface="Calibri"/>
              </a:rPr>
              <a:t>Beispieltabelle</a:t>
            </a: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80927C4B-5456-45E9-8BF7-BE55E24CAE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43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8" name="Datumsplatzhalter 7">
            <a:extLst>
              <a:ext uri="{FF2B5EF4-FFF2-40B4-BE49-F238E27FC236}">
                <a16:creationId xmlns:a16="http://schemas.microsoft.com/office/drawing/2014/main" id="{6DB28FAE-84AF-4165-8D83-A6FBC5C87CBD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538913"/>
            <a:ext cx="2057400" cy="365125"/>
          </a:xfrm>
        </p:spPr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33A19350-6D82-4C7C-B048-1321D0F50F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47638" y="815795"/>
            <a:ext cx="4448724" cy="59056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14659885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feld 5">
            <a:extLst>
              <a:ext uri="{FF2B5EF4-FFF2-40B4-BE49-F238E27FC236}">
                <a16:creationId xmlns:a16="http://schemas.microsoft.com/office/drawing/2014/main" id="{7F18C295-80C5-4D42-A36D-BA03B783C164}"/>
              </a:ext>
            </a:extLst>
          </p:cNvPr>
          <p:cNvSpPr txBox="1"/>
          <p:nvPr/>
        </p:nvSpPr>
        <p:spPr>
          <a:xfrm>
            <a:off x="628650" y="288099"/>
            <a:ext cx="6713687" cy="95410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de-DE" sz="2800" i="1" dirty="0">
                <a:solidFill>
                  <a:srgbClr val="00B0F0"/>
                </a:solidFill>
                <a:latin typeface="Arial"/>
                <a:cs typeface="Calibri"/>
              </a:rPr>
              <a:t>Formale Kriterien</a:t>
            </a:r>
          </a:p>
          <a:p>
            <a:r>
              <a:rPr lang="de-DE" sz="2800" b="1" i="1" dirty="0">
                <a:solidFill>
                  <a:srgbClr val="00B0F0"/>
                </a:solidFill>
                <a:latin typeface="Arial"/>
                <a:cs typeface="Calibri"/>
              </a:rPr>
              <a:t>Beispielabbildung</a:t>
            </a: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5CE55C5C-FE01-43F9-84D7-8FFFA15D83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44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8" name="Datumsplatzhalter 7">
            <a:extLst>
              <a:ext uri="{FF2B5EF4-FFF2-40B4-BE49-F238E27FC236}">
                <a16:creationId xmlns:a16="http://schemas.microsoft.com/office/drawing/2014/main" id="{C1DE0E5F-1BFC-4FC4-A1C1-2359790D88F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9" name="Fußzeilenplatzhalter 8">
            <a:extLst>
              <a:ext uri="{FF2B5EF4-FFF2-40B4-BE49-F238E27FC236}">
                <a16:creationId xmlns:a16="http://schemas.microsoft.com/office/drawing/2014/main" id="{3430236F-1A65-43C6-974B-66AE3EB0A75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pic>
        <p:nvPicPr>
          <p:cNvPr id="2" name="Grafik 1">
            <a:extLst>
              <a:ext uri="{FF2B5EF4-FFF2-40B4-BE49-F238E27FC236}">
                <a16:creationId xmlns:a16="http://schemas.microsoft.com/office/drawing/2014/main" id="{96A0E9D8-560E-4483-8CEE-84DF52B8A4D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5806" y="1242206"/>
            <a:ext cx="8292388" cy="47319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0492436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501649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Direkte und indirekte Zitate</a:t>
            </a: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285098" y="1580779"/>
            <a:ext cx="8179910" cy="3696442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cap="none" dirty="0"/>
              <a:t>Direkte Zitate: Wörtliche Wiedergabe</a:t>
            </a:r>
          </a:p>
          <a:p>
            <a:pPr marL="360000"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In Anführungszeichen setzen</a:t>
            </a:r>
          </a:p>
          <a:p>
            <a:pPr marL="360000"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Keine Änderungen außer Hervorhebungen und Auslassungen (sind zu kennzeichnen)</a:t>
            </a:r>
          </a:p>
          <a:p>
            <a:pPr marL="360000"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 sparsam einsetzen (prägnante Aussagen; für eigene Arbeit zentrale Aussagen)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cap="none" dirty="0"/>
              <a:t>Indirekte Zitate: sinngemäße Wiedergabe</a:t>
            </a:r>
          </a:p>
          <a:p>
            <a:pPr marL="360000"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Nicht in Anführungszeichen setzen</a:t>
            </a:r>
          </a:p>
          <a:p>
            <a:pPr marL="360000"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Nicht in sinnverändernden Sinnzusammenhang stellen</a:t>
            </a:r>
          </a:p>
          <a:p>
            <a:pPr indent="0" eaLnBrk="1" hangingPunct="1">
              <a:lnSpc>
                <a:spcPct val="150000"/>
              </a:lnSpc>
              <a:buFont typeface="Webdings" pitchFamily="18" charset="2"/>
              <a:buChar char="4"/>
            </a:pPr>
            <a:endParaRPr lang="de-DE" sz="1800" b="0" cap="none" dirty="0"/>
          </a:p>
        </p:txBody>
      </p:sp>
      <p:pic>
        <p:nvPicPr>
          <p:cNvPr id="4" name="Grafik 2" descr="Ein Bild, das Text enthält.&#10;&#10;Beschreibung automatisch generiert.">
            <a:extLst>
              <a:ext uri="{FF2B5EF4-FFF2-40B4-BE49-F238E27FC236}">
                <a16:creationId xmlns:a16="http://schemas.microsoft.com/office/drawing/2014/main" id="{566253FE-FF12-4C55-8300-3E5F91DEA17F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810" t="388" r="187"/>
          <a:stretch/>
        </p:blipFill>
        <p:spPr>
          <a:xfrm>
            <a:off x="1203974" y="5277221"/>
            <a:ext cx="6736051" cy="955011"/>
          </a:xfrm>
          <a:prstGeom prst="rect">
            <a:avLst/>
          </a:prstGeom>
        </p:spPr>
      </p:pic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D1E11B7D-3CD7-49F1-BEA4-77B24A8DAB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45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9" name="Datumsplatzhalter 8">
            <a:extLst>
              <a:ext uri="{FF2B5EF4-FFF2-40B4-BE49-F238E27FC236}">
                <a16:creationId xmlns:a16="http://schemas.microsoft.com/office/drawing/2014/main" id="{15E2CBBA-8A4C-4029-93C0-53283E8B70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10" name="Fußzeilenplatzhalter 9">
            <a:extLst>
              <a:ext uri="{FF2B5EF4-FFF2-40B4-BE49-F238E27FC236}">
                <a16:creationId xmlns:a16="http://schemas.microsoft.com/office/drawing/2014/main" id="{BB6F3E38-51A1-4968-907C-CAAC635BDE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 err="1">
                <a:solidFill>
                  <a:srgbClr val="262626"/>
                </a:solidFill>
              </a:rPr>
              <a:t>Abschlussarbeiten</a:t>
            </a:r>
            <a:r>
              <a:rPr lang="en-US" dirty="0">
                <a:solidFill>
                  <a:srgbClr val="262626"/>
                </a:solidFill>
              </a:rPr>
              <a:t> | </a:t>
            </a:r>
            <a:r>
              <a:rPr lang="en-US" dirty="0" err="1">
                <a:solidFill>
                  <a:srgbClr val="262626"/>
                </a:solidFill>
              </a:rPr>
              <a:t>Einführungsveranstaltung</a:t>
            </a:r>
            <a:endParaRPr lang="en-US" dirty="0">
              <a:solidFill>
                <a:srgbClr val="262626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28033511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383395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Zitieren nach dem APA-Stil (1a)</a:t>
            </a: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335440" y="1345647"/>
            <a:ext cx="8179910" cy="3696442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indent="0" eaLnBrk="1" hangingPunct="1">
              <a:lnSpc>
                <a:spcPct val="100000"/>
              </a:lnSpc>
            </a:pPr>
            <a:r>
              <a:rPr lang="de-DE" b="0" cap="none" dirty="0"/>
              <a:t>Weitere Informationen: </a:t>
            </a:r>
            <a:r>
              <a:rPr lang="de-DE" b="0" cap="none" dirty="0">
                <a:hlinkClick r:id="rId2"/>
              </a:rPr>
              <a:t>https://apastyle.apa.org/style-grammar-guidelines</a:t>
            </a:r>
            <a:r>
              <a:rPr lang="de-DE" b="0" cap="none" dirty="0"/>
              <a:t> </a:t>
            </a:r>
          </a:p>
          <a:p>
            <a:pPr indent="0" eaLnBrk="1" hangingPunct="1">
              <a:lnSpc>
                <a:spcPct val="100000"/>
              </a:lnSpc>
            </a:pPr>
            <a:endParaRPr lang="de-DE" b="0" cap="none" dirty="0"/>
          </a:p>
          <a:p>
            <a:pPr indent="0" eaLnBrk="1" hangingPunct="1">
              <a:lnSpc>
                <a:spcPct val="100000"/>
              </a:lnSpc>
            </a:pPr>
            <a:r>
              <a:rPr lang="de-DE" b="0" cap="none" dirty="0"/>
              <a:t>Nachweis der Quellen durch Nennen der Autoren, Jahr und oft Seite in Klammern hinter dem Zitat oder im Argumentationszusammenhang</a:t>
            </a:r>
          </a:p>
          <a:p>
            <a:pPr indent="0" eaLnBrk="1" hangingPunct="1">
              <a:lnSpc>
                <a:spcPct val="100000"/>
              </a:lnSpc>
            </a:pPr>
            <a:endParaRPr lang="de-DE" b="0" cap="none" dirty="0"/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cap="none" dirty="0"/>
              <a:t>Möglichst genaue Seitenangaben ggf. mit „f.“ bzw. „ff.“  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cap="none" dirty="0"/>
              <a:t>Bis zu drei Autoren werden einzeln aufgeführt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cap="none" dirty="0"/>
              <a:t>Bei mehr als drei Autoren mit et al. kennzeichnen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cap="none" dirty="0"/>
              <a:t>Bei mehr als einer Quelle derselben Autoren in einem Jahr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b="0" cap="none" dirty="0"/>
              <a:t>    Unterscheidung durch a, b hinter dem Jahr </a:t>
            </a:r>
          </a:p>
        </p:txBody>
      </p:sp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D1E11B7D-3CD7-49F1-BEA4-77B24A8DAB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46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9" name="Datumsplatzhalter 8">
            <a:extLst>
              <a:ext uri="{FF2B5EF4-FFF2-40B4-BE49-F238E27FC236}">
                <a16:creationId xmlns:a16="http://schemas.microsoft.com/office/drawing/2014/main" id="{15E2CBBA-8A4C-4029-93C0-53283E8B70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10" name="Fußzeilenplatzhalter 9">
            <a:extLst>
              <a:ext uri="{FF2B5EF4-FFF2-40B4-BE49-F238E27FC236}">
                <a16:creationId xmlns:a16="http://schemas.microsoft.com/office/drawing/2014/main" id="{BB6F3E38-51A1-4968-907C-CAAC635BDE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</p:spTree>
    <p:extLst>
      <p:ext uri="{BB962C8B-B14F-4D97-AF65-F5344CB8AC3E}">
        <p14:creationId xmlns:p14="http://schemas.microsoft.com/office/powerpoint/2010/main" val="203411920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487678" y="263831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Zitieren nach dem APA-Stil (1b)</a:t>
            </a: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228827" y="1383831"/>
            <a:ext cx="8179910" cy="3696442"/>
          </a:xfrm>
        </p:spPr>
        <p:txBody>
          <a:bodyPr>
            <a:noAutofit/>
          </a:bodyPr>
          <a:lstStyle/>
          <a:p>
            <a:pPr indent="0" eaLnBrk="1" hangingPunct="1">
              <a:lnSpc>
                <a:spcPct val="100000"/>
              </a:lnSpc>
            </a:pPr>
            <a:r>
              <a:rPr lang="de-DE" cap="none" dirty="0"/>
              <a:t>Beispiele</a:t>
            </a:r>
          </a:p>
          <a:p>
            <a:pPr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This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interpretation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is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also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consistent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with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the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emphasis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on “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core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 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competencies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”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developed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by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Prahalad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and Hamel (1990),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who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argued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that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conventional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measures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of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economic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rents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such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as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the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difference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between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the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market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and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book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value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of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assets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(i.e.,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Tobin's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q)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reflect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“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core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competence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-people-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embodied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skills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” (Hamel &amp;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Prahalad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, 1994, S. 232).</a:t>
            </a:r>
          </a:p>
          <a:p>
            <a:pPr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Other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studies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(Arthur, 1994;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Ichniowski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et al., 1994)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have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included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these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practices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as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elements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of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more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rigid HRM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systems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often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associated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with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less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productive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unionized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</a:t>
            </a:r>
            <a:r>
              <a:rPr lang="de-DE" b="0" i="1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environments</a:t>
            </a:r>
            <a:r>
              <a:rPr lang="de-DE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.</a:t>
            </a:r>
          </a:p>
          <a:p>
            <a:pPr>
              <a:lnSpc>
                <a:spcPct val="100000"/>
              </a:lnSpc>
            </a:pPr>
            <a:endParaRPr lang="de-DE" b="0" i="1" cap="none" dirty="0">
              <a:solidFill>
                <a:srgbClr val="002060"/>
              </a:solidFill>
              <a:latin typeface="Arial"/>
              <a:ea typeface="+mn-lt"/>
              <a:cs typeface="+mn-lt"/>
            </a:endParaRP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endParaRPr lang="de-DE" b="0" cap="none" dirty="0"/>
          </a:p>
        </p:txBody>
      </p:sp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D1E11B7D-3CD7-49F1-BEA4-77B24A8DAB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47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9" name="Datumsplatzhalter 8">
            <a:extLst>
              <a:ext uri="{FF2B5EF4-FFF2-40B4-BE49-F238E27FC236}">
                <a16:creationId xmlns:a16="http://schemas.microsoft.com/office/drawing/2014/main" id="{15E2CBBA-8A4C-4029-93C0-53283E8B70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10" name="Fußzeilenplatzhalter 9">
            <a:extLst>
              <a:ext uri="{FF2B5EF4-FFF2-40B4-BE49-F238E27FC236}">
                <a16:creationId xmlns:a16="http://schemas.microsoft.com/office/drawing/2014/main" id="{BB6F3E38-51A1-4968-907C-CAAC635BDE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7" name="Rechteck 6">
            <a:extLst>
              <a:ext uri="{FF2B5EF4-FFF2-40B4-BE49-F238E27FC236}">
                <a16:creationId xmlns:a16="http://schemas.microsoft.com/office/drawing/2014/main" id="{ABEAAB1E-D1C2-4437-8DAC-4B4739EB8083}"/>
              </a:ext>
            </a:extLst>
          </p:cNvPr>
          <p:cNvSpPr/>
          <p:nvPr/>
        </p:nvSpPr>
        <p:spPr>
          <a:xfrm>
            <a:off x="283923" y="1437361"/>
            <a:ext cx="8179910" cy="3430061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05709821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28650" y="298989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Zitieren nach dem APA-Stil (2)</a:t>
            </a: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228827" y="1157120"/>
            <a:ext cx="8179910" cy="3696442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indent="0" eaLnBrk="1" hangingPunct="1">
              <a:lnSpc>
                <a:spcPct val="100000"/>
              </a:lnSpc>
            </a:pPr>
            <a:r>
              <a:rPr lang="de-DE" sz="1800" cap="none" dirty="0"/>
              <a:t>Besonderheiten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Bei Anführungszeichen im Zitat werden Einfach-Anführungszeichen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sz="1800" b="0" cap="none" dirty="0"/>
              <a:t>   verwendet.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Bei Hervorhebungen ist zu kennzeichnen, ob sie im Original vorkommen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sz="1800" b="0" cap="none" dirty="0"/>
              <a:t>   oder von Ihnen (dem Verfasser) ergänzt worden sind.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sz="1800" cap="none" dirty="0"/>
              <a:t>Beispiele</a:t>
            </a:r>
          </a:p>
          <a:p>
            <a:pPr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„In der deutschen Soziologie kommt der Begriff der ,</a:t>
            </a:r>
            <a:r>
              <a:rPr lang="de-DE" sz="1800" b="0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Strukturation</a:t>
            </a: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‘ nur am Rande vor.“ (Müller, 2000, S.24)</a:t>
            </a:r>
          </a:p>
          <a:p>
            <a:pPr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„Insgesamt muss die Theorie des </a:t>
            </a:r>
            <a:r>
              <a:rPr lang="de-DE" sz="1800" b="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multiplexen Schwurbelns </a:t>
            </a: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als gänzlich paradox bezeichnet werden.“ (Schneider, 2008, S.17; Hervorhebung im Original)</a:t>
            </a:r>
          </a:p>
          <a:p>
            <a:pPr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„Die </a:t>
            </a:r>
            <a:r>
              <a:rPr lang="de-DE" sz="1800" i="1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heterodoxe</a:t>
            </a: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Praktik hat jedoch keine Verbesserung </a:t>
            </a:r>
          </a:p>
          <a:p>
            <a:pPr>
              <a:lnSpc>
                <a:spcPct val="100000"/>
              </a:lnSpc>
            </a:pP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  gebracht.“ (Müller, 2007, S.23f.; Hervorhebung: der Verfasser)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endParaRPr lang="de-DE" b="0" cap="none" dirty="0"/>
          </a:p>
        </p:txBody>
      </p:sp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D1E11B7D-3CD7-49F1-BEA4-77B24A8DAB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48</a:t>
            </a:fld>
            <a:endParaRPr lang="en-US" dirty="0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9" name="Datumsplatzhalter 8">
            <a:extLst>
              <a:ext uri="{FF2B5EF4-FFF2-40B4-BE49-F238E27FC236}">
                <a16:creationId xmlns:a16="http://schemas.microsoft.com/office/drawing/2014/main" id="{15E2CBBA-8A4C-4029-93C0-53283E8B70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10" name="Fußzeilenplatzhalter 9">
            <a:extLst>
              <a:ext uri="{FF2B5EF4-FFF2-40B4-BE49-F238E27FC236}">
                <a16:creationId xmlns:a16="http://schemas.microsoft.com/office/drawing/2014/main" id="{BB6F3E38-51A1-4968-907C-CAAC635BDE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7" name="Rechteck 6">
            <a:extLst>
              <a:ext uri="{FF2B5EF4-FFF2-40B4-BE49-F238E27FC236}">
                <a16:creationId xmlns:a16="http://schemas.microsoft.com/office/drawing/2014/main" id="{97A51918-80CB-4C24-A879-BCC3135FA596}"/>
              </a:ext>
            </a:extLst>
          </p:cNvPr>
          <p:cNvSpPr/>
          <p:nvPr/>
        </p:nvSpPr>
        <p:spPr>
          <a:xfrm>
            <a:off x="228826" y="3287808"/>
            <a:ext cx="8465007" cy="3068543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10343717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575130" y="200515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Zitieren nach dem APA-Stil (3)</a:t>
            </a: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228827" y="1058646"/>
            <a:ext cx="8179910" cy="3696442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indent="0" eaLnBrk="1" hangingPunct="1">
              <a:lnSpc>
                <a:spcPct val="100000"/>
              </a:lnSpc>
              <a:spcBef>
                <a:spcPts val="600"/>
              </a:spcBef>
            </a:pPr>
            <a:r>
              <a:rPr lang="de-DE" sz="1800" cap="none" dirty="0"/>
              <a:t>Ergänzungen oder Änderungen im Zitat</a:t>
            </a:r>
          </a:p>
          <a:p>
            <a:pPr indent="0" eaLnBrk="1" hangingPunct="1">
              <a:lnSpc>
                <a:spcPct val="100000"/>
              </a:lnSpc>
              <a:spcBef>
                <a:spcPts val="600"/>
              </a:spcBef>
              <a:buFont typeface="Webdings" pitchFamily="18" charset="2"/>
              <a:buChar char="4"/>
            </a:pPr>
            <a:r>
              <a:rPr lang="de-DE" sz="1800" b="0" cap="none" dirty="0"/>
              <a:t>Auslassungen werden gekennzeichnet mit: … (mehrere Wörter), …(…)</a:t>
            </a:r>
          </a:p>
          <a:p>
            <a:pPr indent="0" eaLnBrk="1" hangingPunct="1">
              <a:lnSpc>
                <a:spcPct val="100000"/>
              </a:lnSpc>
              <a:spcBef>
                <a:spcPts val="600"/>
              </a:spcBef>
            </a:pPr>
            <a:r>
              <a:rPr lang="de-DE" sz="1800" b="0" cap="none" dirty="0"/>
              <a:t>   (ganzer Satz oder mehrere Sätze).</a:t>
            </a:r>
          </a:p>
          <a:p>
            <a:pPr indent="0" eaLnBrk="1" hangingPunct="1">
              <a:lnSpc>
                <a:spcPct val="100000"/>
              </a:lnSpc>
              <a:spcBef>
                <a:spcPts val="600"/>
              </a:spcBef>
              <a:buFont typeface="Webdings" pitchFamily="18" charset="2"/>
              <a:buChar char="4"/>
            </a:pPr>
            <a:r>
              <a:rPr lang="de-DE" sz="1800" b="0" cap="none" dirty="0"/>
              <a:t>Ergänzungen oder Änderungen im Zitat werden durch eckige Klammern</a:t>
            </a:r>
          </a:p>
          <a:p>
            <a:pPr indent="0" eaLnBrk="1" hangingPunct="1">
              <a:lnSpc>
                <a:spcPct val="100000"/>
              </a:lnSpc>
              <a:spcBef>
                <a:spcPts val="600"/>
              </a:spcBef>
            </a:pPr>
            <a:r>
              <a:rPr lang="de-DE" sz="1800" b="0" cap="none" dirty="0"/>
              <a:t>   gekennzeichnet. </a:t>
            </a:r>
          </a:p>
          <a:p>
            <a:pPr indent="0" eaLnBrk="1" hangingPunct="1">
              <a:lnSpc>
                <a:spcPct val="100000"/>
              </a:lnSpc>
              <a:spcBef>
                <a:spcPts val="600"/>
              </a:spcBef>
              <a:buFont typeface="Webdings" pitchFamily="18" charset="2"/>
              <a:buChar char="4"/>
            </a:pPr>
            <a:r>
              <a:rPr lang="de-DE" sz="1800" b="0" cap="none" dirty="0"/>
              <a:t>Vermutete Tipp- oder Rechtschreibfehler im Zitat werden wortgetreu</a:t>
            </a:r>
          </a:p>
          <a:p>
            <a:pPr indent="0" eaLnBrk="1" hangingPunct="1">
              <a:lnSpc>
                <a:spcPct val="100000"/>
              </a:lnSpc>
              <a:spcBef>
                <a:spcPts val="600"/>
              </a:spcBef>
            </a:pPr>
            <a:r>
              <a:rPr lang="de-DE" sz="1800" b="0" cap="none" dirty="0"/>
              <a:t>   wiedergegeben, aber mit einem [sic!] gekennzeichnet.   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sz="1800" cap="none" dirty="0"/>
              <a:t>Beispiele</a:t>
            </a:r>
          </a:p>
          <a:p>
            <a:pPr>
              <a:lnSpc>
                <a:spcPct val="100000"/>
              </a:lnSpc>
              <a:spcBef>
                <a:spcPts val="600"/>
              </a:spcBef>
              <a:buFont typeface="Webdings" pitchFamily="18" charset="2"/>
              <a:buChar char="4"/>
            </a:pP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„Das Gesetz hat keine grundlegenden Änderungen … gebracht. (…). Wie</a:t>
            </a:r>
          </a:p>
          <a:p>
            <a:pPr>
              <a:lnSpc>
                <a:spcPct val="100000"/>
              </a:lnSpc>
              <a:spcBef>
                <a:spcPts val="600"/>
              </a:spcBef>
            </a:pP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  der Gesetzgeber reagiert, bleibt abzuwarten.“ (Hermann, 2000, S.18-20)</a:t>
            </a:r>
            <a:endParaRPr lang="de-DE" sz="1800" b="0" cap="none" dirty="0">
              <a:solidFill>
                <a:srgbClr val="002060"/>
              </a:solidFill>
              <a:latin typeface="Arial"/>
              <a:cs typeface="Calibri"/>
            </a:endParaRPr>
          </a:p>
          <a:p>
            <a:pPr>
              <a:lnSpc>
                <a:spcPct val="100000"/>
              </a:lnSpc>
              <a:spcBef>
                <a:spcPts val="600"/>
              </a:spcBef>
              <a:buFont typeface="Webdings" pitchFamily="18" charset="2"/>
              <a:buChar char="4"/>
            </a:pP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„[I]</a:t>
            </a:r>
            <a:r>
              <a:rPr lang="de-DE" sz="1800" b="0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mmer</a:t>
            </a: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wieder [ist es] notwendig, dass nachgefragt wird.“ (Müller, 2000,</a:t>
            </a:r>
          </a:p>
          <a:p>
            <a:pPr>
              <a:lnSpc>
                <a:spcPct val="100000"/>
              </a:lnSpc>
              <a:spcBef>
                <a:spcPts val="600"/>
              </a:spcBef>
            </a:pP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  S.19)</a:t>
            </a:r>
            <a:endParaRPr lang="de-DE" sz="1800" b="0" cap="none" dirty="0">
              <a:solidFill>
                <a:srgbClr val="002060"/>
              </a:solidFill>
              <a:latin typeface="Arial"/>
              <a:cs typeface="Calibri"/>
            </a:endParaRPr>
          </a:p>
          <a:p>
            <a:pPr>
              <a:lnSpc>
                <a:spcPct val="100000"/>
              </a:lnSpc>
              <a:spcBef>
                <a:spcPts val="600"/>
              </a:spcBef>
              <a:buFont typeface="Webdings" pitchFamily="18" charset="2"/>
              <a:buChar char="4"/>
            </a:pP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… und schloss mit den Worten, es sei eine „</a:t>
            </a:r>
            <a:r>
              <a:rPr lang="de-DE" sz="1800" b="0" cap="none" dirty="0" err="1">
                <a:solidFill>
                  <a:srgbClr val="002060"/>
                </a:solidFill>
                <a:latin typeface="Arial"/>
                <a:ea typeface="+mn-lt"/>
                <a:cs typeface="+mn-lt"/>
              </a:rPr>
              <a:t>Prowokation</a:t>
            </a:r>
            <a:endParaRPr lang="de-DE" sz="1800" b="0" cap="none" dirty="0">
              <a:solidFill>
                <a:srgbClr val="002060"/>
              </a:solidFill>
              <a:latin typeface="Arial"/>
              <a:ea typeface="+mn-lt"/>
              <a:cs typeface="+mn-lt"/>
            </a:endParaRPr>
          </a:p>
          <a:p>
            <a:pPr>
              <a:lnSpc>
                <a:spcPct val="100000"/>
              </a:lnSpc>
              <a:spcBef>
                <a:spcPts val="600"/>
              </a:spcBef>
            </a:pPr>
            <a:r>
              <a:rPr lang="de-DE" sz="1800" b="0" cap="none" dirty="0">
                <a:solidFill>
                  <a:srgbClr val="002060"/>
                </a:solidFill>
                <a:latin typeface="Arial"/>
                <a:ea typeface="+mn-lt"/>
                <a:cs typeface="+mn-lt"/>
              </a:rPr>
              <a:t>   [sic!] sondergleichen“ (Grass, 1959, S.14). </a:t>
            </a:r>
            <a:endParaRPr lang="de-DE" sz="1800" b="0" cap="none" dirty="0">
              <a:solidFill>
                <a:srgbClr val="002060"/>
              </a:solidFill>
              <a:latin typeface="Arial"/>
              <a:cs typeface="Arial"/>
            </a:endParaRPr>
          </a:p>
          <a:p>
            <a:pPr>
              <a:lnSpc>
                <a:spcPct val="100000"/>
              </a:lnSpc>
              <a:buFont typeface="Webdings" pitchFamily="18" charset="2"/>
              <a:buChar char="4"/>
            </a:pPr>
            <a:endParaRPr lang="de-DE" b="0" cap="none" dirty="0"/>
          </a:p>
        </p:txBody>
      </p:sp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D1E11B7D-3CD7-49F1-BEA4-77B24A8DAB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49</a:t>
            </a:fld>
            <a:endParaRPr lang="en-US" dirty="0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9" name="Datumsplatzhalter 8">
            <a:extLst>
              <a:ext uri="{FF2B5EF4-FFF2-40B4-BE49-F238E27FC236}">
                <a16:creationId xmlns:a16="http://schemas.microsoft.com/office/drawing/2014/main" id="{15E2CBBA-8A4C-4029-93C0-53283E8B70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10" name="Fußzeilenplatzhalter 9">
            <a:extLst>
              <a:ext uri="{FF2B5EF4-FFF2-40B4-BE49-F238E27FC236}">
                <a16:creationId xmlns:a16="http://schemas.microsoft.com/office/drawing/2014/main" id="{BB6F3E38-51A1-4968-907C-CAAC635BDE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  <p:sp>
        <p:nvSpPr>
          <p:cNvPr id="7" name="Rechteck 6">
            <a:extLst>
              <a:ext uri="{FF2B5EF4-FFF2-40B4-BE49-F238E27FC236}">
                <a16:creationId xmlns:a16="http://schemas.microsoft.com/office/drawing/2014/main" id="{97A51918-80CB-4C24-A879-BCC3135FA596}"/>
              </a:ext>
            </a:extLst>
          </p:cNvPr>
          <p:cNvSpPr/>
          <p:nvPr/>
        </p:nvSpPr>
        <p:spPr>
          <a:xfrm>
            <a:off x="228827" y="3686951"/>
            <a:ext cx="8465007" cy="2460631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50428497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304296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Fußnoten</a:t>
            </a: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285098" y="1221505"/>
            <a:ext cx="8179910" cy="3696442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cap="none" dirty="0"/>
              <a:t>Im APA-System werden Quellen (wie dargestellt) im Text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b="0" cap="none" dirty="0"/>
              <a:t>   nachgewiesen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cap="none" dirty="0"/>
              <a:t>Fußnoten sind sparsam zu verwenden für:</a:t>
            </a:r>
          </a:p>
          <a:p>
            <a:pPr marL="645750" indent="-285750" eaLnBrk="1" hangingPunct="1">
              <a:lnSpc>
                <a:spcPct val="100000"/>
              </a:lnSpc>
              <a:buFont typeface="Wingdings" panose="05000000000000000000" pitchFamily="2" charset="2"/>
              <a:buChar char="§"/>
            </a:pPr>
            <a:r>
              <a:rPr lang="de-DE" sz="1800" b="0" cap="none" dirty="0"/>
              <a:t>Inhaltliche Hinweise auf andere Auffassungen, weiterführende Aspekte o.ä. oder</a:t>
            </a:r>
          </a:p>
          <a:p>
            <a:pPr marL="645750" indent="-285750" eaLnBrk="1" hangingPunct="1">
              <a:lnSpc>
                <a:spcPct val="100000"/>
              </a:lnSpc>
              <a:buFont typeface="Wingdings" panose="05000000000000000000" pitchFamily="2" charset="2"/>
              <a:buChar char="§"/>
            </a:pPr>
            <a:r>
              <a:rPr lang="de-DE" sz="1800" b="0" cap="none" dirty="0"/>
              <a:t>Für den Nachweis einer Vielzahl von Quellen, die den Lesefluss im Text erschweren würden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endParaRPr lang="de-DE" b="0" cap="none" dirty="0"/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endParaRPr lang="de-DE" b="0" cap="none" dirty="0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C586E437-3482-404A-835A-540B5B21063C}"/>
              </a:ext>
            </a:extLst>
          </p:cNvPr>
          <p:cNvSpPr>
            <a:spLocks noChangeArrowheads="1"/>
          </p:cNvSpPr>
          <p:nvPr/>
        </p:nvSpPr>
        <p:spPr bwMode="auto">
          <a:xfrm>
            <a:off x="285098" y="4066281"/>
            <a:ext cx="6298582" cy="2171915"/>
          </a:xfrm>
          <a:prstGeom prst="rect">
            <a:avLst/>
          </a:prstGeom>
          <a:noFill/>
          <a:ln w="25400">
            <a:solidFill>
              <a:schemeClr val="accent5">
                <a:lumMod val="75000"/>
              </a:schemeClr>
            </a:solidFill>
            <a:miter lim="800000"/>
            <a:headEnd/>
            <a:tailEnd/>
          </a:ln>
        </p:spPr>
        <p:txBody>
          <a:bodyPr lIns="91440" tIns="45720" rIns="91440" bIns="45720" anchor="ctr"/>
          <a:lstStyle/>
          <a:p>
            <a:pPr marL="93345" indent="127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defRPr/>
            </a:pPr>
            <a:r>
              <a:rPr lang="de-DE" b="1" dirty="0">
                <a:solidFill>
                  <a:srgbClr val="00254F"/>
                </a:solidFill>
                <a:latin typeface="Arial"/>
                <a:cs typeface="Arial"/>
              </a:rPr>
              <a:t>Beispiele:</a:t>
            </a:r>
            <a:endParaRPr lang="de-DE" b="1" dirty="0">
              <a:solidFill>
                <a:srgbClr val="262626"/>
              </a:solidFill>
              <a:latin typeface="Arial"/>
              <a:cs typeface="Arial"/>
            </a:endParaRPr>
          </a:p>
          <a:p>
            <a:pPr marL="626745" indent="-28702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+mj-lt"/>
              <a:buAutoNum type="arabicParenR"/>
              <a:defRPr/>
            </a:pPr>
            <a:r>
              <a:rPr lang="de-DE" kern="0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Zehn empirische Studien sind bisher hierzu vorgelegt worden: Schneider (1998), Müller (1984, 2005), Meier (1950, 1997), Goethe &amp; Schiller (1988), </a:t>
            </a:r>
            <a:r>
              <a:rPr lang="de-DE" kern="0" dirty="0" err="1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Vorbeek</a:t>
            </a:r>
            <a:r>
              <a:rPr lang="de-DE" kern="0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(1989, 2000, 2003, 2007).</a:t>
            </a:r>
          </a:p>
          <a:p>
            <a:pPr marL="626745" indent="-28702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+mj-lt"/>
              <a:buAutoNum type="arabicParenR"/>
              <a:defRPr/>
            </a:pPr>
            <a:r>
              <a:rPr lang="de-DE" kern="0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Anderer Auffassung ist Schneider (1988, S.17ff.), der hierzu jedoch nur wenige empirische Hinweise geben kann.</a:t>
            </a:r>
          </a:p>
        </p:txBody>
      </p:sp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D701B84C-5876-41CD-9DA0-447846E0AB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50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9" name="Datumsplatzhalter 8">
            <a:extLst>
              <a:ext uri="{FF2B5EF4-FFF2-40B4-BE49-F238E27FC236}">
                <a16:creationId xmlns:a16="http://schemas.microsoft.com/office/drawing/2014/main" id="{2A19B13E-CC35-4385-8592-B4DD8C4AD7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10" name="Fußzeilenplatzhalter 9">
            <a:extLst>
              <a:ext uri="{FF2B5EF4-FFF2-40B4-BE49-F238E27FC236}">
                <a16:creationId xmlns:a16="http://schemas.microsoft.com/office/drawing/2014/main" id="{8DF4C850-02BE-45E5-BF3B-3B3295C3E1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</p:spTree>
    <p:extLst>
      <p:ext uri="{BB962C8B-B14F-4D97-AF65-F5344CB8AC3E}">
        <p14:creationId xmlns:p14="http://schemas.microsoft.com/office/powerpoint/2010/main" val="1918379796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341192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Literaturverzeichnis</a:t>
            </a: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335440" y="1311865"/>
            <a:ext cx="8179910" cy="3696442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cap="none" dirty="0"/>
              <a:t>Alle in die Arbeit eingeflossenen Texte müssen zitiert werden. Alle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b="0" cap="none" dirty="0"/>
              <a:t>   zitierten Texte müssen im Literaturverzeichnis vollständig und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b="0" cap="none" dirty="0"/>
              <a:t>   einheitlich nachgewiesen werden. 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cap="none" dirty="0"/>
              <a:t>Zitierfähig sind Druckerzeugnisse mit einer ISBN oder einer ISSN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b="0" cap="none" dirty="0"/>
              <a:t>In Ausnahmefällen können (noch) nicht veröffentlichte Manuskripte,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b="0" cap="none" dirty="0"/>
              <a:t>   Diplomarbeiten oder Internetquellen zitiert werden, nämlich wenn die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b="0" cap="none" dirty="0"/>
              <a:t>   zitierten Sachverhalte nicht aus publizierten Quellen nachzuweisen</a:t>
            </a:r>
          </a:p>
          <a:p>
            <a:pPr indent="0" eaLnBrk="1" hangingPunct="1">
              <a:lnSpc>
                <a:spcPct val="100000"/>
              </a:lnSpc>
            </a:pPr>
            <a:r>
              <a:rPr lang="de-DE" b="0" cap="none" dirty="0"/>
              <a:t>   sind, z.B. </a:t>
            </a:r>
          </a:p>
          <a:p>
            <a:pPr marL="360000"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Weil sie zu neu sind</a:t>
            </a:r>
          </a:p>
          <a:p>
            <a:pPr marL="360000" indent="0" eaLnBrk="1" hangingPunct="1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/>
              <a:t>Weil es sich um nur im Internet verfügbare Daten und</a:t>
            </a:r>
          </a:p>
          <a:p>
            <a:pPr marL="360000" indent="0" eaLnBrk="1" hangingPunct="1">
              <a:lnSpc>
                <a:spcPct val="100000"/>
              </a:lnSpc>
            </a:pPr>
            <a:r>
              <a:rPr lang="de-DE" sz="1800" b="0" cap="none" dirty="0"/>
              <a:t>   Unternehmensinformationen handelt 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endParaRPr lang="de-DE" b="0" cap="none" dirty="0"/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7C9961BE-9036-4E11-8C69-7918726629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51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8" name="Datumsplatzhalter 7">
            <a:extLst>
              <a:ext uri="{FF2B5EF4-FFF2-40B4-BE49-F238E27FC236}">
                <a16:creationId xmlns:a16="http://schemas.microsoft.com/office/drawing/2014/main" id="{EB9020EF-9D4D-4F30-AFE0-D125DF84D550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628650" y="6405654"/>
            <a:ext cx="1592036" cy="266518"/>
          </a:xfrm>
        </p:spPr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9" name="Fußzeilenplatzhalter 8">
            <a:extLst>
              <a:ext uri="{FF2B5EF4-FFF2-40B4-BE49-F238E27FC236}">
                <a16:creationId xmlns:a16="http://schemas.microsoft.com/office/drawing/2014/main" id="{CB623C06-0D10-41A4-8A1D-03F1C1D61E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 err="1">
                <a:solidFill>
                  <a:srgbClr val="262626"/>
                </a:solidFill>
              </a:rPr>
              <a:t>Abschlussarbeiten</a:t>
            </a:r>
            <a:r>
              <a:rPr lang="en-US" dirty="0">
                <a:solidFill>
                  <a:srgbClr val="262626"/>
                </a:solidFill>
              </a:rPr>
              <a:t> | </a:t>
            </a:r>
            <a:r>
              <a:rPr lang="en-US" dirty="0" err="1">
                <a:solidFill>
                  <a:srgbClr val="262626"/>
                </a:solidFill>
              </a:rPr>
              <a:t>Einführungsveranstaltung</a:t>
            </a:r>
            <a:endParaRPr lang="en-US" dirty="0">
              <a:solidFill>
                <a:srgbClr val="262626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48639849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799" y="227204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Quellen im Literaturverzeichnis (1)</a:t>
            </a: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482044" y="1018208"/>
            <a:ext cx="8179910" cy="3696442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indent="0" eaLnBrk="1" hangingPunct="1">
              <a:lnSpc>
                <a:spcPct val="100000"/>
              </a:lnSpc>
            </a:pPr>
            <a:r>
              <a:rPr lang="de-DE" b="0" cap="none" dirty="0"/>
              <a:t>Beispiele für Monographien (ein oder mehrerer Autoren), Aufsätze in Sammelbänden, Aufsätzen in Zeitschriften und Diskussionspapiere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385AC1DC-DB64-4DF0-B1A6-EE6794B43CD2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9551" y="1876339"/>
            <a:ext cx="8064897" cy="4527927"/>
          </a:xfrm>
          <a:prstGeom prst="rect">
            <a:avLst/>
          </a:prstGeom>
          <a:solidFill>
            <a:srgbClr val="EDEDED"/>
          </a:solidFill>
          <a:ln w="25400">
            <a:solidFill>
              <a:schemeClr val="accent5">
                <a:lumMod val="75000"/>
              </a:schemeClr>
            </a:solidFill>
            <a:miter lim="800000"/>
            <a:headEnd/>
            <a:tailEnd/>
          </a:ln>
        </p:spPr>
        <p:txBody>
          <a:bodyPr anchor="ctr"/>
          <a:lstStyle/>
          <a:p>
            <a:pPr marL="93663" indent="1588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defRPr/>
            </a:pPr>
            <a:r>
              <a:rPr lang="de-DE" b="1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Beispiele:</a:t>
            </a:r>
          </a:p>
          <a:p>
            <a:pPr marL="684000" indent="-3429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Hofstede, G. (1993). </a:t>
            </a:r>
            <a:r>
              <a:rPr lang="de-DE" i="1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Interkulturelle Zusammenarbeit: Kulturen, 	Organisationen, Management</a:t>
            </a:r>
            <a: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Wiesbaden: Gabler. 	</a:t>
            </a:r>
            <a:r>
              <a:rPr lang="de-DE" sz="1800" u="sng" dirty="0">
                <a:solidFill>
                  <a:srgbClr val="0000FF"/>
                </a:solidFill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  <a:hlinkClick r:id="rId2"/>
              </a:rPr>
              <a:t>https://doi.org/10.1007/978-3-322-90037-1</a:t>
            </a:r>
            <a:endParaRPr lang="de-DE" dirty="0">
              <a:solidFill>
                <a:srgbClr val="00254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684000" indent="-3429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en-US" dirty="0" err="1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Kreft</a:t>
            </a: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I., &amp; </a:t>
            </a:r>
            <a:r>
              <a:rPr lang="en-US" dirty="0" err="1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Leeuw</a:t>
            </a: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J. D. (2007). </a:t>
            </a:r>
            <a:r>
              <a:rPr lang="en-US" i="1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Introducing multilevel modeling</a:t>
            </a: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	London [</a:t>
            </a:r>
            <a:r>
              <a:rPr lang="en-US" dirty="0" err="1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u.a.</a:t>
            </a: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]: Sage.</a:t>
            </a:r>
          </a:p>
          <a:p>
            <a:pPr marL="684000" indent="-3429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en-US" dirty="0" err="1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Bassanini</a:t>
            </a: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A., Booth, A. L., Brunello, G., De Paola, M., &amp; Leuven, E. 	(2007). Workplace Training in Europe. In G. </a:t>
            </a:r>
            <a:r>
              <a:rPr lang="en-US" dirty="0" err="1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Brunello</a:t>
            </a: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P. Garibaldi &amp; 	E. </a:t>
            </a:r>
            <a:r>
              <a:rPr lang="en-US" dirty="0" err="1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Wasmer</a:t>
            </a: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(Eds.), </a:t>
            </a:r>
            <a:r>
              <a:rPr lang="en-US" i="1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Education and training in Europe, </a:t>
            </a: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143–323. 	Oxford: Oxford University Press.</a:t>
            </a:r>
          </a:p>
          <a:p>
            <a:pPr marL="684000" indent="-3429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Cunha, F., &amp; Heckman, J. J. (2007a). The technology of skill formation. 	</a:t>
            </a:r>
            <a:r>
              <a:rPr lang="en-US" i="1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American Economic Review</a:t>
            </a: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US" i="1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97(2)</a:t>
            </a: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31–47. 	</a:t>
            </a:r>
            <a:r>
              <a:rPr lang="en-US" sz="1800" u="sng" dirty="0">
                <a:solidFill>
                  <a:srgbClr val="0000FF"/>
                </a:solidFill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  <a:hlinkClick r:id="rId3"/>
              </a:rPr>
              <a:t>https://doi.org/10.1257/aer.97.2.31</a:t>
            </a:r>
            <a:b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  	</a:t>
            </a:r>
            <a:r>
              <a:rPr lang="de-DE" u="sng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(vor der Klammer: Jahrgang; in der Klammer: Heftnummer)</a:t>
            </a:r>
          </a:p>
          <a:p>
            <a:pPr marL="684000" indent="-3429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Webdings" pitchFamily="18" charset="2"/>
              <a:buChar char="4"/>
              <a:defRPr/>
            </a:pP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Cunha, F., &amp; Heckman, J. J. (2007b). </a:t>
            </a:r>
            <a:r>
              <a:rPr lang="en-US" i="1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The evolution of inequality, 	heterogeneity and uncertainty in labor earnings in the U.S. economy. 	</a:t>
            </a:r>
            <a:r>
              <a:rPr lang="en-US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IZA Discussion Paper no. 3115.</a:t>
            </a:r>
          </a:p>
        </p:txBody>
      </p:sp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673ECBCE-1093-48DA-B74A-B4C15A1581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52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9" name="Datumsplatzhalter 8">
            <a:extLst>
              <a:ext uri="{FF2B5EF4-FFF2-40B4-BE49-F238E27FC236}">
                <a16:creationId xmlns:a16="http://schemas.microsoft.com/office/drawing/2014/main" id="{E90F7274-C323-4896-83B2-4B669079FB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10" name="Fußzeilenplatzhalter 9">
            <a:extLst>
              <a:ext uri="{FF2B5EF4-FFF2-40B4-BE49-F238E27FC236}">
                <a16:creationId xmlns:a16="http://schemas.microsoft.com/office/drawing/2014/main" id="{973BAF19-687C-492F-AAA2-2403A4CE95D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</p:spTree>
    <p:extLst>
      <p:ext uri="{BB962C8B-B14F-4D97-AF65-F5344CB8AC3E}">
        <p14:creationId xmlns:p14="http://schemas.microsoft.com/office/powerpoint/2010/main" val="3419744022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799" y="447907"/>
            <a:ext cx="7772400" cy="858131"/>
          </a:xfrm>
        </p:spPr>
        <p:txBody>
          <a:bodyPr>
            <a:noAutofit/>
          </a:bodyPr>
          <a:lstStyle/>
          <a:p>
            <a:r>
              <a:rPr lang="de-DE" sz="2800" b="0" i="1" cap="none" dirty="0"/>
              <a:t>Formale Kriterien</a:t>
            </a:r>
            <a:br>
              <a:rPr lang="de-DE" sz="2800" b="0" i="1" cap="none" dirty="0"/>
            </a:br>
            <a:r>
              <a:rPr lang="de-DE" sz="2800" i="1" cap="none" dirty="0"/>
              <a:t>Quellen im Literaturverzeichnis (2)</a:t>
            </a:r>
            <a:endParaRPr lang="de-DE" sz="40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393895" y="1580779"/>
            <a:ext cx="8651630" cy="3696442"/>
          </a:xfrm>
        </p:spPr>
        <p:txBody>
          <a:bodyPr vert="horz" lIns="91440" tIns="45720" rIns="91440" bIns="45720" rtlCol="0" anchor="t"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indent="0" eaLnBrk="1" hangingPunct="1">
              <a:lnSpc>
                <a:spcPct val="100000"/>
              </a:lnSpc>
            </a:pPr>
            <a:r>
              <a:rPr lang="de-DE" b="0" cap="none" dirty="0">
                <a:latin typeface="Arial"/>
                <a:cs typeface="Arial"/>
              </a:rPr>
              <a:t>Beispiele für Literaturangaben bei Zeitungsartikeln, Internetdokumenten und Gesetzestexten</a:t>
            </a:r>
            <a:endParaRPr lang="de-DE" b="0" cap="none" dirty="0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7728B21D-0050-497B-981F-C1FF18DCCB2B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9551" y="2769242"/>
            <a:ext cx="8064897" cy="3312368"/>
          </a:xfrm>
          <a:prstGeom prst="rect">
            <a:avLst/>
          </a:prstGeom>
          <a:solidFill>
            <a:srgbClr val="EDEDED"/>
          </a:solidFill>
          <a:ln w="25400">
            <a:solidFill>
              <a:schemeClr val="accent5">
                <a:lumMod val="75000"/>
              </a:schemeClr>
            </a:solidFill>
            <a:miter lim="800000"/>
            <a:headEnd/>
            <a:tailEnd/>
          </a:ln>
        </p:spPr>
        <p:txBody>
          <a:bodyPr anchor="ctr"/>
          <a:lstStyle/>
          <a:p>
            <a:pPr marL="93663" indent="1588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defRPr/>
            </a:pPr>
            <a:r>
              <a:rPr lang="de-DE" b="1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Beispiele:</a:t>
            </a:r>
          </a:p>
          <a:p>
            <a:pPr marL="685800" indent="-347472">
              <a:lnSpc>
                <a:spcPct val="90000"/>
              </a:lnSpc>
              <a:spcAft>
                <a:spcPts val="432"/>
              </a:spcAft>
              <a:buSzPts val="1800"/>
              <a:buFont typeface="Webdings"/>
              <a:buChar char="4"/>
            </a:pPr>
            <a:r>
              <a:rPr lang="de-DE" i="1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Zu einer besseren Umweltbilanz</a:t>
            </a:r>
            <a: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(2007). Der Standard (Wien),    	13.08.2007: 9.</a:t>
            </a:r>
            <a:b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de-DE" u="sng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(falls ohne Verfasser: Titel. (Datum). Quelle)</a:t>
            </a:r>
          </a:p>
          <a:p>
            <a:pPr marL="685800" indent="-347472">
              <a:lnSpc>
                <a:spcPct val="90000"/>
              </a:lnSpc>
              <a:spcAft>
                <a:spcPts val="432"/>
              </a:spcAft>
              <a:buSzPts val="1800"/>
              <a:buFont typeface="Webdings"/>
              <a:buChar char="4"/>
            </a:pPr>
            <a:r>
              <a:rPr lang="de-DE" dirty="0" err="1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Thimme</a:t>
            </a:r>
            <a: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, P. (2001). </a:t>
            </a:r>
            <a:r>
              <a:rPr lang="de-DE" i="1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Potenziale betrieblichen Umweltschutzes in 	Entwicklungsländern am Beispiel Zimbabwes</a:t>
            </a:r>
            <a: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de-DE" sz="1800" u="sng" dirty="0">
                <a:solidFill>
                  <a:srgbClr val="0000FF"/>
                </a:solidFill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  <a:hlinkClick r:id="rId2"/>
              </a:rPr>
              <a:t>http://oops.uni-	oldenburg.de/351/</a:t>
            </a:r>
            <a:r>
              <a:rPr lang="de-DE" sz="18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 </a:t>
            </a:r>
            <a:b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de-DE" u="sng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(ggf. ohne Verfasser ggf. auch ohne Titel, je nach Gestaltung der  	Internetseite)</a:t>
            </a:r>
          </a:p>
          <a:p>
            <a:pPr marL="685800" indent="-347472">
              <a:lnSpc>
                <a:spcPct val="90000"/>
              </a:lnSpc>
              <a:spcAft>
                <a:spcPts val="432"/>
              </a:spcAft>
              <a:buSzPts val="1800"/>
              <a:buFont typeface="Webdings"/>
              <a:buChar char="4"/>
            </a:pPr>
            <a:r>
              <a:rPr lang="de-DE" dirty="0">
                <a:solidFill>
                  <a:srgbClr val="00254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Bundesgesetz über eine nachhaltige Abfallwirtschaft 	(Abfallwirtschaftsgesetz 2002 – AWG 2002) [BGBl. I Nr. 102] zuletzt 	geändert durch das Bundesgesetz [BGBl. I Nr. 54/2008].</a:t>
            </a:r>
          </a:p>
        </p:txBody>
      </p:sp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A2A8A485-952E-4371-884E-5D722694B0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53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  <p:sp>
        <p:nvSpPr>
          <p:cNvPr id="9" name="Datumsplatzhalter 8">
            <a:extLst>
              <a:ext uri="{FF2B5EF4-FFF2-40B4-BE49-F238E27FC236}">
                <a16:creationId xmlns:a16="http://schemas.microsoft.com/office/drawing/2014/main" id="{062A2FD9-EDE0-4B3C-86F6-D4C0E49CC3D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e-DE" sz="1200" dirty="0">
                <a:solidFill>
                  <a:srgbClr val="262626"/>
                </a:solidFill>
              </a:rPr>
              <a:t>WS 2021/22</a:t>
            </a:r>
            <a:endParaRPr lang="en-US" sz="1200" dirty="0">
              <a:solidFill>
                <a:srgbClr val="262626"/>
              </a:solidFill>
            </a:endParaRPr>
          </a:p>
        </p:txBody>
      </p:sp>
      <p:sp>
        <p:nvSpPr>
          <p:cNvPr id="10" name="Fußzeilenplatzhalter 9">
            <a:extLst>
              <a:ext uri="{FF2B5EF4-FFF2-40B4-BE49-F238E27FC236}">
                <a16:creationId xmlns:a16="http://schemas.microsoft.com/office/drawing/2014/main" id="{F7C13A1D-647F-48DB-8DB3-65705ACDA0D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solidFill>
                  <a:srgbClr val="262626"/>
                </a:solidFill>
              </a:rPr>
              <a:t>Abschlussarbeiten | Einführungsveranstaltung</a:t>
            </a:r>
          </a:p>
        </p:txBody>
      </p:sp>
    </p:spTree>
    <p:extLst>
      <p:ext uri="{BB962C8B-B14F-4D97-AF65-F5344CB8AC3E}">
        <p14:creationId xmlns:p14="http://schemas.microsoft.com/office/powerpoint/2010/main" val="240269004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err="1"/>
              <a:t>Citavi</a:t>
            </a:r>
            <a:r>
              <a:rPr lang="de-DE" dirty="0"/>
              <a:t>-Schulung</a:t>
            </a:r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55600" lvl="1" indent="-355600">
              <a:defRPr/>
            </a:pPr>
            <a:r>
              <a:rPr lang="de-DE" sz="2000" dirty="0"/>
              <a:t>Wird angeboten am Mi, 27. Oktober von 13-15 (Q3.201) oder Do, 28. Oktober von 11-13 Uhr (Q3.201) </a:t>
            </a:r>
          </a:p>
          <a:p>
            <a:pPr marL="355600" lvl="1" indent="-355600">
              <a:defRPr/>
            </a:pPr>
            <a:r>
              <a:rPr lang="de-DE" sz="2000" dirty="0">
                <a:solidFill>
                  <a:srgbClr val="FF0000"/>
                </a:solidFill>
              </a:rPr>
              <a:t>Laptop wird benötigt</a:t>
            </a:r>
          </a:p>
          <a:p>
            <a:pPr marL="355600" lvl="1" indent="-355600">
              <a:defRPr/>
            </a:pPr>
            <a:r>
              <a:rPr lang="de-DE" sz="2000" dirty="0"/>
              <a:t>Vorteile von </a:t>
            </a:r>
            <a:r>
              <a:rPr lang="de-DE" sz="2000" dirty="0" err="1"/>
              <a:t>Citavi</a:t>
            </a:r>
            <a:r>
              <a:rPr lang="de-DE" sz="2000" dirty="0"/>
              <a:t>:</a:t>
            </a:r>
          </a:p>
          <a:p>
            <a:pPr marL="720725" lvl="2" indent="-355600">
              <a:defRPr/>
            </a:pPr>
            <a:r>
              <a:rPr lang="de-DE" dirty="0"/>
              <a:t>Zur besseren Literaturverwaltung</a:t>
            </a:r>
          </a:p>
          <a:p>
            <a:pPr marL="720725" lvl="2" indent="-355600">
              <a:defRPr/>
            </a:pPr>
            <a:r>
              <a:rPr lang="de-DE" dirty="0" err="1"/>
              <a:t>Citavi</a:t>
            </a:r>
            <a:r>
              <a:rPr lang="de-DE" dirty="0"/>
              <a:t> kennt alle gängigen Zitierstile</a:t>
            </a:r>
          </a:p>
          <a:p>
            <a:pPr marL="720725" lvl="2" indent="-355600">
              <a:defRPr/>
            </a:pPr>
            <a:r>
              <a:rPr lang="de-DE" dirty="0"/>
              <a:t>Literaturverzeichnis wird automatisch erstellt &amp; angepasst</a:t>
            </a:r>
          </a:p>
          <a:p>
            <a:pPr marL="720725" lvl="2" indent="-355600">
              <a:defRPr/>
            </a:pPr>
            <a:r>
              <a:rPr lang="de-DE" dirty="0"/>
              <a:t>Keine Verwechselungen, Mehrfachnennungen, insb. wenn ein Autor im selben Jahr mehrere Werke herausgegeben hat</a:t>
            </a:r>
          </a:p>
          <a:p>
            <a:pPr marL="720725" lvl="2" indent="-355600">
              <a:defRPr/>
            </a:pPr>
            <a:r>
              <a:rPr lang="de-DE" dirty="0"/>
              <a:t>…..</a:t>
            </a:r>
          </a:p>
          <a:p>
            <a:pPr marL="0" indent="0"/>
            <a:endParaRPr lang="de-DE" dirty="0"/>
          </a:p>
        </p:txBody>
      </p:sp>
      <p:pic>
        <p:nvPicPr>
          <p:cNvPr id="1026" name="Picture 2" descr="http://bibliothek.ph-gmuend.de/Citavi-Titellogo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78334" y="4979959"/>
            <a:ext cx="2553983" cy="1208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405774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482045" y="69886"/>
            <a:ext cx="7772400" cy="576644"/>
          </a:xfrm>
        </p:spPr>
        <p:txBody>
          <a:bodyPr>
            <a:noAutofit/>
          </a:bodyPr>
          <a:lstStyle/>
          <a:p>
            <a:r>
              <a:rPr lang="de-DE" sz="2400" b="0" i="1" cap="none" dirty="0"/>
              <a:t>Weiterführende Literatur</a:t>
            </a:r>
            <a:endParaRPr lang="de-DE" sz="36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482045" y="649670"/>
            <a:ext cx="8179910" cy="3696442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endParaRPr lang="de-DE" sz="200" b="0" cap="none" dirty="0"/>
          </a:p>
          <a:p>
            <a:pPr algn="just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>
                <a:ea typeface="+mn-ea"/>
                <a:cs typeface="+mn-cs"/>
              </a:rPr>
              <a:t>Bünting, K., Bitterlich, A., &amp; Pospiech, U. (2000). </a:t>
            </a:r>
            <a:r>
              <a:rPr lang="de-DE" sz="1800" b="0" i="1" cap="none" dirty="0">
                <a:ea typeface="+mn-ea"/>
                <a:cs typeface="+mn-cs"/>
              </a:rPr>
              <a:t>Schreiben im Studium: mit   </a:t>
            </a:r>
          </a:p>
          <a:p>
            <a:pPr marL="360000" algn="just">
              <a:lnSpc>
                <a:spcPct val="100000"/>
              </a:lnSpc>
            </a:pPr>
            <a:r>
              <a:rPr lang="de-DE" sz="1800" b="0" i="1" cap="none" dirty="0">
                <a:ea typeface="+mn-ea"/>
                <a:cs typeface="+mn-cs"/>
              </a:rPr>
              <a:t>   Erfolg. Ein Leitfaden</a:t>
            </a:r>
            <a:r>
              <a:rPr lang="de-DE" sz="1800" b="0" cap="none" dirty="0">
                <a:ea typeface="+mn-ea"/>
                <a:cs typeface="+mn-cs"/>
              </a:rPr>
              <a:t>. Berlin: Cornelsen Scriptor.</a:t>
            </a:r>
          </a:p>
          <a:p>
            <a:pPr algn="just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>
                <a:ea typeface="+mn-ea"/>
                <a:cs typeface="+mn-cs"/>
              </a:rPr>
              <a:t>Frank, A., Haacke, S., &amp; Lahm, S. (2007). </a:t>
            </a:r>
            <a:r>
              <a:rPr lang="de-DE" sz="1800" b="0" i="1" cap="none" dirty="0">
                <a:ea typeface="+mn-ea"/>
                <a:cs typeface="+mn-cs"/>
              </a:rPr>
              <a:t>Schlüsselkompetenzen:  </a:t>
            </a:r>
          </a:p>
          <a:p>
            <a:pPr marL="108000" algn="just">
              <a:lnSpc>
                <a:spcPct val="100000"/>
              </a:lnSpc>
            </a:pPr>
            <a:r>
              <a:rPr lang="de-DE" sz="1800" b="0" i="1" cap="none" dirty="0">
                <a:ea typeface="+mn-ea"/>
                <a:cs typeface="+mn-cs"/>
              </a:rPr>
              <a:t>       Schreiben im Studium und Beruf</a:t>
            </a:r>
            <a:r>
              <a:rPr lang="de-DE" sz="1800" b="0" cap="none" dirty="0">
                <a:ea typeface="+mn-ea"/>
                <a:cs typeface="+mn-cs"/>
              </a:rPr>
              <a:t>. Stuttgart: J. B. Metzler.</a:t>
            </a:r>
          </a:p>
          <a:p>
            <a:pPr algn="just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>
                <a:ea typeface="+mn-ea"/>
                <a:cs typeface="+mn-cs"/>
              </a:rPr>
              <a:t>Göttert, K. (1999). </a:t>
            </a:r>
            <a:r>
              <a:rPr lang="de-DE" sz="1800" b="0" i="1" cap="none" dirty="0">
                <a:ea typeface="+mn-ea"/>
                <a:cs typeface="+mn-cs"/>
              </a:rPr>
              <a:t>Kleine Schreibschule für Studierende. </a:t>
            </a:r>
            <a:r>
              <a:rPr lang="de-DE" sz="1800" b="0" cap="none" dirty="0">
                <a:ea typeface="+mn-ea"/>
                <a:cs typeface="+mn-cs"/>
              </a:rPr>
              <a:t>München: </a:t>
            </a:r>
            <a:r>
              <a:rPr lang="de-DE" sz="1800" b="0" cap="none" dirty="0" err="1">
                <a:ea typeface="+mn-ea"/>
                <a:cs typeface="+mn-cs"/>
              </a:rPr>
              <a:t>Wilhem</a:t>
            </a:r>
            <a:r>
              <a:rPr lang="de-DE" sz="1800" b="0" cap="none" dirty="0">
                <a:ea typeface="+mn-ea"/>
                <a:cs typeface="+mn-cs"/>
              </a:rPr>
              <a:t> </a:t>
            </a:r>
          </a:p>
          <a:p>
            <a:pPr marL="360000" algn="just">
              <a:lnSpc>
                <a:spcPct val="100000"/>
              </a:lnSpc>
            </a:pPr>
            <a:r>
              <a:rPr lang="de-DE" sz="1800" b="0" cap="none" dirty="0">
                <a:ea typeface="+mn-ea"/>
                <a:cs typeface="+mn-cs"/>
              </a:rPr>
              <a:t>   Fink (UTB 2068).</a:t>
            </a:r>
          </a:p>
          <a:p>
            <a:pPr algn="just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 err="1">
                <a:ea typeface="+mn-ea"/>
                <a:cs typeface="+mn-cs"/>
              </a:rPr>
              <a:t>Nienhüser</a:t>
            </a:r>
            <a:r>
              <a:rPr lang="de-DE" sz="1800" b="0" cap="none" dirty="0">
                <a:ea typeface="+mn-ea"/>
                <a:cs typeface="+mn-cs"/>
              </a:rPr>
              <a:t>, W., &amp; Magnus M. (2003). Die wissenschaftliche Bearbeitung  </a:t>
            </a:r>
          </a:p>
          <a:p>
            <a:pPr algn="just">
              <a:lnSpc>
                <a:spcPct val="100000"/>
              </a:lnSpc>
            </a:pPr>
            <a:r>
              <a:rPr lang="de-DE" sz="1800" b="0" cap="none" dirty="0">
                <a:ea typeface="+mn-ea"/>
                <a:cs typeface="+mn-cs"/>
              </a:rPr>
              <a:t>        personalwirtschaftlicher Problemstellungen. Eine Einführung</a:t>
            </a:r>
            <a:r>
              <a:rPr lang="de-DE" sz="1800" b="0" i="1" cap="none" dirty="0">
                <a:ea typeface="+mn-ea"/>
                <a:cs typeface="+mn-cs"/>
              </a:rPr>
              <a:t>. </a:t>
            </a:r>
            <a:r>
              <a:rPr lang="de-DE" sz="1800" b="0" cap="none" dirty="0">
                <a:ea typeface="+mn-ea"/>
                <a:cs typeface="+mn-cs"/>
              </a:rPr>
              <a:t>Essen: </a:t>
            </a:r>
          </a:p>
          <a:p>
            <a:pPr algn="just">
              <a:lnSpc>
                <a:spcPct val="100000"/>
              </a:lnSpc>
            </a:pPr>
            <a:r>
              <a:rPr lang="de-DE" sz="1800" b="0" cap="none" dirty="0">
                <a:ea typeface="+mn-ea"/>
                <a:cs typeface="+mn-cs"/>
              </a:rPr>
              <a:t>        Lehrstuhl für Allgemeine Betriebswirtschaftslehre, insbesondere </a:t>
            </a:r>
          </a:p>
          <a:p>
            <a:pPr algn="just">
              <a:lnSpc>
                <a:spcPct val="100000"/>
              </a:lnSpc>
            </a:pPr>
            <a:r>
              <a:rPr lang="de-DE" sz="1800" b="0" cap="none" dirty="0">
                <a:ea typeface="+mn-ea"/>
                <a:cs typeface="+mn-cs"/>
              </a:rPr>
              <a:t>        Personalwirtschaft. </a:t>
            </a:r>
            <a:r>
              <a:rPr lang="de-DE" sz="1800" b="0" i="1" cap="none" dirty="0">
                <a:ea typeface="+mn-ea"/>
                <a:cs typeface="+mn-cs"/>
              </a:rPr>
              <a:t>Essener Beiträge zur Personalforschung Nr. 2. </a:t>
            </a:r>
            <a:r>
              <a:rPr lang="de-DE" sz="1800" b="0" cap="none" dirty="0">
                <a:ea typeface="+mn-ea"/>
                <a:cs typeface="+mn-cs"/>
              </a:rPr>
              <a:t>(im </a:t>
            </a:r>
          </a:p>
          <a:p>
            <a:pPr algn="just">
              <a:lnSpc>
                <a:spcPct val="100000"/>
              </a:lnSpc>
            </a:pPr>
            <a:r>
              <a:rPr lang="de-DE" sz="1800" b="0" cap="none" dirty="0">
                <a:ea typeface="+mn-ea"/>
                <a:cs typeface="+mn-cs"/>
              </a:rPr>
              <a:t>        Netz).</a:t>
            </a:r>
          </a:p>
          <a:p>
            <a:pPr algn="just">
              <a:lnSpc>
                <a:spcPct val="100000"/>
              </a:lnSpc>
              <a:buFont typeface="Webdings" pitchFamily="18" charset="2"/>
              <a:buChar char="4"/>
            </a:pPr>
            <a:r>
              <a:rPr lang="de-DE" sz="1800" b="0" cap="none" dirty="0">
                <a:ea typeface="+mn-ea"/>
                <a:cs typeface="+mn-cs"/>
              </a:rPr>
              <a:t>William, J. E., &amp; Colomb, G. G. (2012). Style. </a:t>
            </a:r>
            <a:r>
              <a:rPr lang="de-DE" sz="1800" b="0" i="1" cap="none" dirty="0">
                <a:ea typeface="+mn-ea"/>
                <a:cs typeface="+mn-cs"/>
              </a:rPr>
              <a:t>The </a:t>
            </a:r>
            <a:r>
              <a:rPr lang="de-DE" sz="1800" b="0" i="1" cap="none" dirty="0" err="1">
                <a:ea typeface="+mn-ea"/>
                <a:cs typeface="+mn-cs"/>
              </a:rPr>
              <a:t>basics</a:t>
            </a:r>
            <a:r>
              <a:rPr lang="de-DE" sz="1800" b="0" i="1" cap="none" dirty="0">
                <a:ea typeface="+mn-ea"/>
                <a:cs typeface="+mn-cs"/>
              </a:rPr>
              <a:t> </a:t>
            </a:r>
            <a:r>
              <a:rPr lang="de-DE" sz="1800" b="0" i="1" cap="none" dirty="0" err="1">
                <a:ea typeface="+mn-ea"/>
                <a:cs typeface="+mn-cs"/>
              </a:rPr>
              <a:t>of</a:t>
            </a:r>
            <a:r>
              <a:rPr lang="de-DE" sz="1800" b="0" i="1" cap="none" dirty="0">
                <a:ea typeface="+mn-ea"/>
                <a:cs typeface="+mn-cs"/>
              </a:rPr>
              <a:t> </a:t>
            </a:r>
            <a:r>
              <a:rPr lang="de-DE" sz="1800" b="0" i="1" cap="none" dirty="0" err="1">
                <a:ea typeface="+mn-ea"/>
                <a:cs typeface="+mn-cs"/>
              </a:rPr>
              <a:t>clarity</a:t>
            </a:r>
            <a:r>
              <a:rPr lang="de-DE" sz="1800" b="0" i="1" cap="none" dirty="0">
                <a:ea typeface="+mn-ea"/>
                <a:cs typeface="+mn-cs"/>
              </a:rPr>
              <a:t> and </a:t>
            </a:r>
          </a:p>
          <a:p>
            <a:pPr algn="just">
              <a:lnSpc>
                <a:spcPct val="100000"/>
              </a:lnSpc>
            </a:pPr>
            <a:r>
              <a:rPr lang="de-DE" sz="1800" b="0" i="1" cap="none" dirty="0">
                <a:ea typeface="+mn-ea"/>
                <a:cs typeface="+mn-cs"/>
              </a:rPr>
              <a:t>        </a:t>
            </a:r>
            <a:r>
              <a:rPr lang="de-DE" sz="1800" b="0" i="1" cap="none" dirty="0" err="1">
                <a:ea typeface="+mn-ea"/>
                <a:cs typeface="+mn-cs"/>
              </a:rPr>
              <a:t>grace</a:t>
            </a:r>
            <a:r>
              <a:rPr lang="de-DE" sz="1800" b="0" i="1" cap="none" dirty="0">
                <a:ea typeface="+mn-ea"/>
                <a:cs typeface="+mn-cs"/>
              </a:rPr>
              <a:t>. </a:t>
            </a:r>
            <a:r>
              <a:rPr lang="de-DE" sz="1800" b="0" cap="none" dirty="0">
                <a:ea typeface="+mn-ea"/>
                <a:cs typeface="+mn-cs"/>
              </a:rPr>
              <a:t>4th </a:t>
            </a:r>
            <a:r>
              <a:rPr lang="de-DE" sz="1800" b="0" cap="none" dirty="0" err="1">
                <a:ea typeface="+mn-ea"/>
                <a:cs typeface="+mn-cs"/>
              </a:rPr>
              <a:t>ed</a:t>
            </a:r>
            <a:r>
              <a:rPr lang="de-DE" sz="1800" b="0" cap="none" dirty="0">
                <a:ea typeface="+mn-ea"/>
                <a:cs typeface="+mn-cs"/>
              </a:rPr>
              <a:t>. Boston et al.: Longman.</a:t>
            </a:r>
          </a:p>
          <a:p>
            <a:pPr indent="0" eaLnBrk="1" hangingPunct="1">
              <a:lnSpc>
                <a:spcPct val="100000"/>
              </a:lnSpc>
              <a:buFont typeface="Webdings" pitchFamily="18" charset="2"/>
              <a:buChar char="4"/>
            </a:pPr>
            <a:endParaRPr lang="de-DE" b="0" cap="none" dirty="0"/>
          </a:p>
        </p:txBody>
      </p:sp>
      <p:sp>
        <p:nvSpPr>
          <p:cNvPr id="5" name="Rechteck 4">
            <a:extLst>
              <a:ext uri="{FF2B5EF4-FFF2-40B4-BE49-F238E27FC236}">
                <a16:creationId xmlns:a16="http://schemas.microsoft.com/office/drawing/2014/main" id="{1AB0F8FB-D7E1-4525-9F6B-C3AA6210D46D}"/>
              </a:ext>
            </a:extLst>
          </p:cNvPr>
          <p:cNvSpPr/>
          <p:nvPr/>
        </p:nvSpPr>
        <p:spPr>
          <a:xfrm>
            <a:off x="1517271" y="6032315"/>
            <a:ext cx="6109458" cy="648072"/>
          </a:xfrm>
          <a:prstGeom prst="rect">
            <a:avLst/>
          </a:prstGeom>
          <a:noFill/>
          <a:ln w="25400" cap="flat" cmpd="sng" algn="ctr">
            <a:solidFill>
              <a:schemeClr val="accent5">
                <a:lumMod val="75000"/>
              </a:schemeClr>
            </a:solidFill>
            <a:prstDash val="solid"/>
          </a:ln>
          <a:effectLst/>
        </p:spPr>
        <p:txBody>
          <a:bodyPr numCol="1" anchor="ctr"/>
          <a:lstStyle/>
          <a:p>
            <a:pPr marL="0" lvl="1">
              <a:defRPr/>
            </a:pPr>
            <a:r>
              <a:rPr lang="de-DE" sz="2000" dirty="0">
                <a:solidFill>
                  <a:srgbClr val="0D2C6C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Gute Aufsätze als Vorbilder!</a:t>
            </a:r>
          </a:p>
        </p:txBody>
      </p:sp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95A8F695-956A-4064-ADF4-07D5F223F9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D9B402-AC3E-4B48-AA29-51B11BAF8205}" type="slidenum">
              <a:rPr lang="en-US" smtClean="0">
                <a:solidFill>
                  <a:srgbClr val="262626">
                    <a:tint val="75000"/>
                  </a:srgbClr>
                </a:solidFill>
              </a:rPr>
              <a:pPr/>
              <a:t>55</a:t>
            </a:fld>
            <a:endParaRPr lang="en-US">
              <a:solidFill>
                <a:srgbClr val="262626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83035838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7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307183" y="217309"/>
            <a:ext cx="8748713" cy="981075"/>
          </a:xfrm>
        </p:spPr>
        <p:txBody>
          <a:bodyPr>
            <a:normAutofit fontScale="90000"/>
          </a:bodyPr>
          <a:lstStyle/>
          <a:p>
            <a:r>
              <a:rPr lang="de-DE" sz="2900" i="1" cap="all" dirty="0">
                <a:solidFill>
                  <a:srgbClr val="18B0E2"/>
                </a:solidFill>
                <a:latin typeface="Arial" charset="0"/>
                <a:cs typeface="Arial" charset="0"/>
              </a:rPr>
              <a:t>Abschlussarbeitsbetreuung im Wintersemester 2021/22</a:t>
            </a:r>
            <a:br>
              <a:rPr lang="de-DE" sz="2900" b="1" cap="all" dirty="0">
                <a:solidFill>
                  <a:srgbClr val="18B0E2"/>
                </a:solidFill>
                <a:latin typeface="Arial" charset="0"/>
                <a:cs typeface="Arial" charset="0"/>
              </a:rPr>
            </a:br>
            <a:r>
              <a:rPr lang="de-DE" sz="2900" b="1" cap="all" dirty="0">
                <a:solidFill>
                  <a:srgbClr val="18B0E2"/>
                </a:solidFill>
                <a:latin typeface="Arial" charset="0"/>
                <a:cs typeface="Arial" charset="0"/>
              </a:rPr>
              <a:t>- Übersicht -</a:t>
            </a:r>
          </a:p>
        </p:txBody>
      </p:sp>
      <p:sp>
        <p:nvSpPr>
          <p:cNvPr id="5" name="Rechteck 4"/>
          <p:cNvSpPr/>
          <p:nvPr/>
        </p:nvSpPr>
        <p:spPr bwMode="auto">
          <a:xfrm>
            <a:off x="307183" y="6309320"/>
            <a:ext cx="4408833" cy="216024"/>
          </a:xfrm>
          <a:prstGeom prst="rect">
            <a:avLst/>
          </a:prstGeom>
          <a:noFill/>
          <a:ln w="19050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de-DE" sz="1000" b="0" dirty="0">
                <a:solidFill>
                  <a:schemeClr val="bg2"/>
                </a:solidFill>
                <a:latin typeface="+mn-lt"/>
              </a:rPr>
              <a:t>* Genaue Termine werden vom Prüfungssekretariat festgelegt und bestätigt</a:t>
            </a:r>
          </a:p>
        </p:txBody>
      </p:sp>
      <p:graphicFrame>
        <p:nvGraphicFramePr>
          <p:cNvPr id="6" name="Tabelle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60925989"/>
              </p:ext>
            </p:extLst>
          </p:nvPr>
        </p:nvGraphicFramePr>
        <p:xfrm>
          <a:off x="323849" y="1244442"/>
          <a:ext cx="8496623" cy="490571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1184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67240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312368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191918">
                <a:tc>
                  <a:txBody>
                    <a:bodyPr/>
                    <a:lstStyle/>
                    <a:p>
                      <a:pPr algn="l"/>
                      <a:r>
                        <a:rPr lang="de-DE" sz="1600" b="1" dirty="0">
                          <a:solidFill>
                            <a:schemeClr val="tx1"/>
                          </a:solidFill>
                        </a:rPr>
                        <a:t>Termin</a:t>
                      </a:r>
                      <a:endParaRPr lang="en-US" sz="1600" b="1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600" b="1" dirty="0">
                          <a:solidFill>
                            <a:schemeClr val="tx1"/>
                          </a:solidFill>
                        </a:rPr>
                        <a:t>Baustein</a:t>
                      </a:r>
                      <a:endParaRPr lang="en-US" sz="1600" b="1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600" b="1" dirty="0">
                          <a:solidFill>
                            <a:schemeClr val="tx1"/>
                          </a:solidFill>
                        </a:rPr>
                        <a:t>Inhalt</a:t>
                      </a:r>
                      <a:endParaRPr lang="en-US" sz="1600" b="1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816847">
                <a:tc>
                  <a:txBody>
                    <a:bodyPr/>
                    <a:lstStyle/>
                    <a:p>
                      <a:pPr algn="l"/>
                      <a:r>
                        <a:rPr lang="de-DE" sz="1200" dirty="0"/>
                        <a:t>19.10.21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600" dirty="0"/>
                        <a:t>Grundlagen</a:t>
                      </a:r>
                      <a:r>
                        <a:rPr lang="de-DE" sz="1600" baseline="0" dirty="0"/>
                        <a:t> wissenschaftlichen Arbeitens</a:t>
                      </a:r>
                      <a:br>
                        <a:rPr lang="de-DE" sz="1600" baseline="0" dirty="0"/>
                      </a:br>
                      <a:endParaRPr lang="en-US" sz="1600" i="1" dirty="0">
                        <a:solidFill>
                          <a:schemeClr val="bg2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200" dirty="0"/>
                        <a:t>V</a:t>
                      </a:r>
                      <a:r>
                        <a:rPr lang="de-DE" sz="1200" baseline="0" dirty="0"/>
                        <a:t>erkürztes Proseminar; prägnante Informationen zu Theorien und Modellen </a:t>
                      </a:r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20080">
                <a:tc>
                  <a:txBody>
                    <a:bodyPr/>
                    <a:lstStyle/>
                    <a:p>
                      <a:pPr algn="l"/>
                      <a:r>
                        <a:rPr lang="en-US" sz="1200" dirty="0"/>
                        <a:t>27. </a:t>
                      </a:r>
                      <a:r>
                        <a:rPr lang="en-US" sz="1200" dirty="0" err="1"/>
                        <a:t>bzw</a:t>
                      </a:r>
                      <a:r>
                        <a:rPr lang="en-US" sz="1200" dirty="0"/>
                        <a:t>. 28.10.21</a:t>
                      </a:r>
                    </a:p>
                    <a:p>
                      <a:pPr algn="l"/>
                      <a:endParaRPr lang="en-US" sz="1200" dirty="0"/>
                    </a:p>
                    <a:p>
                      <a:pPr algn="l"/>
                      <a:endParaRPr lang="en-US" sz="1200" dirty="0"/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i="1" kern="1200" dirty="0">
                          <a:solidFill>
                            <a:schemeClr val="bg2"/>
                          </a:solidFill>
                          <a:latin typeface="+mn-lt"/>
                          <a:ea typeface="+mn-ea"/>
                          <a:cs typeface="+mn-cs"/>
                        </a:rPr>
                        <a:t>16.11.21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600" dirty="0"/>
                        <a:t>Literaturrecherche</a:t>
                      </a:r>
                      <a:r>
                        <a:rPr lang="de-DE" sz="1600" baseline="0" dirty="0"/>
                        <a:t> und –</a:t>
                      </a:r>
                      <a:r>
                        <a:rPr lang="de-DE" sz="1600" baseline="0" dirty="0" err="1"/>
                        <a:t>verwaltung</a:t>
                      </a:r>
                      <a:endParaRPr lang="de-DE" sz="1600" baseline="0" dirty="0"/>
                    </a:p>
                    <a:p>
                      <a:endParaRPr lang="de-DE" sz="1600" baseline="0" dirty="0"/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600" i="1" kern="1200" dirty="0">
                          <a:solidFill>
                            <a:schemeClr val="bg2"/>
                          </a:solidFill>
                          <a:latin typeface="+mn-lt"/>
                          <a:ea typeface="+mn-ea"/>
                          <a:cs typeface="+mn-cs"/>
                        </a:rPr>
                        <a:t>Anmeldung der MA- und BA-Arbeiten</a:t>
                      </a:r>
                      <a:endParaRPr lang="en-US" sz="1600" i="1" kern="1200" dirty="0">
                        <a:solidFill>
                          <a:schemeClr val="bg2"/>
                        </a:solidFill>
                        <a:latin typeface="+mn-lt"/>
                        <a:ea typeface="+mn-ea"/>
                        <a:cs typeface="+mn-cs"/>
                      </a:endParaRPr>
                    </a:p>
                    <a:p>
                      <a:endParaRPr lang="en-US" sz="16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200" baseline="0" dirty="0"/>
                        <a:t>Einführung in die Datenbankrecherche;</a:t>
                      </a:r>
                    </a:p>
                    <a:p>
                      <a:r>
                        <a:rPr lang="de-DE" sz="1200" baseline="0" dirty="0"/>
                        <a:t>Strategien der Literatursuche, geeignete und ungeeignete Quellen, </a:t>
                      </a:r>
                      <a:r>
                        <a:rPr lang="de-DE" sz="1200" baseline="0" dirty="0" err="1"/>
                        <a:t>Citavi</a:t>
                      </a:r>
                      <a:r>
                        <a:rPr lang="de-DE" sz="1200" baseline="0" dirty="0"/>
                        <a:t>-Schulung</a:t>
                      </a:r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30167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i="0" kern="1200" dirty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29.11.21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600" i="0" kern="1200" dirty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Empirische</a:t>
                      </a:r>
                      <a:r>
                        <a:rPr lang="de-DE" sz="1600" i="0" kern="1200" baseline="0" dirty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 </a:t>
                      </a:r>
                      <a:r>
                        <a:rPr lang="de-DE" sz="1600" i="0" kern="1200" dirty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Methoden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dirty="0"/>
                        <a:t>Reviews, Regressionsanalysen</a:t>
                      </a:r>
                      <a:r>
                        <a:rPr lang="de-DE" sz="1200" baseline="0" dirty="0"/>
                        <a:t> und Inhaltsanalysen als wissenschaftliches Tool kennenlernen</a:t>
                      </a:r>
                      <a:endParaRPr lang="en-US" sz="1200" dirty="0"/>
                    </a:p>
                    <a:p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609993">
                <a:tc>
                  <a:txBody>
                    <a:bodyPr/>
                    <a:lstStyle/>
                    <a:p>
                      <a:pPr algn="l"/>
                      <a:r>
                        <a:rPr lang="de-DE" sz="1200" dirty="0"/>
                        <a:t>07.-09.12</a:t>
                      </a:r>
                      <a:r>
                        <a:rPr lang="de-DE" sz="1200" baseline="0" dirty="0"/>
                        <a:t>.21</a:t>
                      </a:r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600" dirty="0"/>
                        <a:t>Abschlussarbeitskolloquien</a:t>
                      </a:r>
                      <a:br>
                        <a:rPr lang="de-DE" sz="1600" dirty="0"/>
                      </a:br>
                      <a:endParaRPr lang="en-US" sz="16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200" dirty="0"/>
                        <a:t>Präsentation der</a:t>
                      </a:r>
                      <a:r>
                        <a:rPr lang="de-DE" sz="1200" baseline="0" dirty="0"/>
                        <a:t> Fragestellung, Vorgehensweise und ggf. erste Ergebnisse</a:t>
                      </a:r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576064">
                <a:tc>
                  <a:txBody>
                    <a:bodyPr/>
                    <a:lstStyle/>
                    <a:p>
                      <a:pPr algn="l"/>
                      <a:r>
                        <a:rPr lang="de-DE" sz="1200" dirty="0"/>
                        <a:t>Bis 22.12.21</a:t>
                      </a:r>
                      <a:br>
                        <a:rPr lang="de-DE" sz="1200" dirty="0"/>
                      </a:br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600" dirty="0"/>
                        <a:t>Abgabe einer Leseprobe</a:t>
                      </a:r>
                      <a:endParaRPr lang="en-US" sz="16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200" dirty="0"/>
                        <a:t>max. 3 Seiten, Feedback</a:t>
                      </a:r>
                      <a:r>
                        <a:rPr lang="de-DE" sz="1200" baseline="0" dirty="0"/>
                        <a:t> zu Formalia, Stil, inhaltliche Qualität</a:t>
                      </a:r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271052">
                <a:tc>
                  <a:txBody>
                    <a:bodyPr/>
                    <a:lstStyle/>
                    <a:p>
                      <a:pPr algn="l"/>
                      <a:r>
                        <a:rPr lang="de-DE" sz="1200" i="1" dirty="0">
                          <a:solidFill>
                            <a:schemeClr val="bg2"/>
                          </a:solidFill>
                        </a:rPr>
                        <a:t>16. Februar </a:t>
                      </a:r>
                      <a:r>
                        <a:rPr lang="de-DE" sz="1200" i="1" baseline="0" dirty="0">
                          <a:solidFill>
                            <a:schemeClr val="bg2"/>
                          </a:solidFill>
                        </a:rPr>
                        <a:t>2022*</a:t>
                      </a:r>
                      <a:endParaRPr lang="en-US" sz="1200" i="1" dirty="0">
                        <a:solidFill>
                          <a:schemeClr val="bg2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600" i="1" dirty="0">
                          <a:solidFill>
                            <a:schemeClr val="bg2"/>
                          </a:solidFill>
                        </a:rPr>
                        <a:t>Abgabe</a:t>
                      </a:r>
                      <a:r>
                        <a:rPr lang="de-DE" sz="1600" i="1" baseline="0" dirty="0">
                          <a:solidFill>
                            <a:schemeClr val="bg2"/>
                          </a:solidFill>
                        </a:rPr>
                        <a:t> der BA-Arbeiten</a:t>
                      </a:r>
                      <a:endParaRPr lang="en-US" sz="1600" i="1" dirty="0">
                        <a:solidFill>
                          <a:schemeClr val="bg2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271052">
                <a:tc>
                  <a:txBody>
                    <a:bodyPr/>
                    <a:lstStyle/>
                    <a:p>
                      <a:pPr algn="l"/>
                      <a:r>
                        <a:rPr lang="de-DE" sz="1200" i="1" baseline="0" dirty="0">
                          <a:solidFill>
                            <a:schemeClr val="bg2"/>
                          </a:solidFill>
                        </a:rPr>
                        <a:t>16. Mai 2022*</a:t>
                      </a:r>
                      <a:endParaRPr lang="en-US" sz="1200" i="1" dirty="0">
                        <a:solidFill>
                          <a:schemeClr val="bg2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600" i="1" dirty="0">
                          <a:solidFill>
                            <a:schemeClr val="bg2"/>
                          </a:solidFill>
                        </a:rPr>
                        <a:t>Abgabe der MA-Arbeiten</a:t>
                      </a:r>
                      <a:endParaRPr lang="en-US" sz="1600" i="1" dirty="0">
                        <a:solidFill>
                          <a:schemeClr val="bg2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9593605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7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395287" y="205066"/>
            <a:ext cx="8748713" cy="981075"/>
          </a:xfrm>
        </p:spPr>
        <p:txBody>
          <a:bodyPr>
            <a:normAutofit fontScale="90000"/>
          </a:bodyPr>
          <a:lstStyle/>
          <a:p>
            <a:r>
              <a:rPr lang="de-DE" sz="2900" i="1" cap="all" dirty="0">
                <a:solidFill>
                  <a:srgbClr val="18B0E2"/>
                </a:solidFill>
                <a:latin typeface="Arial" charset="0"/>
                <a:cs typeface="Arial" charset="0"/>
              </a:rPr>
              <a:t>Abschlussarbeitsbetreuung im Wintersemester 2021/22</a:t>
            </a:r>
            <a:br>
              <a:rPr lang="de-DE" sz="2900" b="1" cap="all" dirty="0">
                <a:solidFill>
                  <a:srgbClr val="18B0E2"/>
                </a:solidFill>
                <a:latin typeface="Arial" charset="0"/>
                <a:cs typeface="Arial" charset="0"/>
              </a:rPr>
            </a:br>
            <a:r>
              <a:rPr lang="de-DE" sz="2900" b="1" cap="all" dirty="0">
                <a:solidFill>
                  <a:srgbClr val="18B0E2"/>
                </a:solidFill>
                <a:latin typeface="Arial" charset="0"/>
                <a:cs typeface="Arial" charset="0"/>
              </a:rPr>
              <a:t>- Uhrzeiten &amp; Räume -</a:t>
            </a:r>
          </a:p>
        </p:txBody>
      </p:sp>
      <p:graphicFrame>
        <p:nvGraphicFramePr>
          <p:cNvPr id="5" name="Tabel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85606210"/>
              </p:ext>
            </p:extLst>
          </p:nvPr>
        </p:nvGraphicFramePr>
        <p:xfrm>
          <a:off x="647724" y="1319118"/>
          <a:ext cx="7848551" cy="544014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176143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67240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21727">
                <a:tc>
                  <a:txBody>
                    <a:bodyPr/>
                    <a:lstStyle/>
                    <a:p>
                      <a:pPr algn="l"/>
                      <a:r>
                        <a:rPr lang="de-DE" sz="1600" b="1" dirty="0">
                          <a:solidFill>
                            <a:schemeClr val="tx1"/>
                          </a:solidFill>
                        </a:rPr>
                        <a:t>Termin</a:t>
                      </a:r>
                      <a:endParaRPr lang="en-US" sz="1600" b="1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600" b="1" dirty="0">
                          <a:solidFill>
                            <a:schemeClr val="tx1"/>
                          </a:solidFill>
                        </a:rPr>
                        <a:t>Baustein</a:t>
                      </a:r>
                      <a:endParaRPr lang="en-US" sz="1600" b="1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45208">
                <a:tc>
                  <a:txBody>
                    <a:bodyPr/>
                    <a:lstStyle/>
                    <a:p>
                      <a:pPr algn="l"/>
                      <a:r>
                        <a:rPr lang="de-DE" sz="1400" dirty="0"/>
                        <a:t>19.10.21</a:t>
                      </a:r>
                    </a:p>
                    <a:p>
                      <a:pPr algn="l"/>
                      <a:r>
                        <a:rPr lang="de-DE" sz="1400" dirty="0"/>
                        <a:t>09.30– 13.30 Uhr, Raum</a:t>
                      </a:r>
                      <a:r>
                        <a:rPr lang="de-DE" sz="1400" baseline="0" dirty="0"/>
                        <a:t> Q4.201</a:t>
                      </a:r>
                      <a:endParaRPr lang="en-US" sz="14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400" dirty="0"/>
                        <a:t>Grundlagen</a:t>
                      </a:r>
                      <a:r>
                        <a:rPr lang="de-DE" sz="1400" baseline="0" dirty="0"/>
                        <a:t> wissenschaftlichen Arbeitens</a:t>
                      </a:r>
                      <a:endParaRPr lang="en-US" sz="1400" i="1" dirty="0">
                        <a:solidFill>
                          <a:schemeClr val="bg2"/>
                        </a:solidFill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725626">
                <a:tc>
                  <a:txBody>
                    <a:bodyPr/>
                    <a:lstStyle/>
                    <a:p>
                      <a:pPr algn="l"/>
                      <a:r>
                        <a:rPr lang="en-US" sz="1400" b="1" dirty="0" err="1"/>
                        <a:t>Bibliotheksschulung</a:t>
                      </a:r>
                      <a:r>
                        <a:rPr lang="en-US" sz="1400" dirty="0"/>
                        <a:t>: 27.10.,</a:t>
                      </a:r>
                      <a:r>
                        <a:rPr lang="en-US" sz="1400" baseline="0" dirty="0"/>
                        <a:t> 11:00-12:30 </a:t>
                      </a:r>
                      <a:r>
                        <a:rPr lang="en-US" sz="1400" baseline="0" dirty="0" err="1"/>
                        <a:t>Uhr</a:t>
                      </a:r>
                      <a:r>
                        <a:rPr lang="en-US" sz="1400" dirty="0"/>
                        <a:t> und 28.10., 09</a:t>
                      </a:r>
                      <a:r>
                        <a:rPr lang="en-US" sz="1400" baseline="0" dirty="0"/>
                        <a:t>:00-10:30 </a:t>
                      </a:r>
                      <a:r>
                        <a:rPr lang="en-US" sz="1400" baseline="0" dirty="0" err="1"/>
                        <a:t>Uhr</a:t>
                      </a:r>
                      <a:r>
                        <a:rPr lang="en-US" sz="1400" baseline="0" dirty="0"/>
                        <a:t>, </a:t>
                      </a:r>
                      <a:r>
                        <a:rPr lang="en-US" sz="1400" baseline="0" dirty="0" err="1"/>
                        <a:t>Raum</a:t>
                      </a:r>
                      <a:r>
                        <a:rPr lang="en-US" sz="1400" baseline="0" dirty="0"/>
                        <a:t> E5 (Ebene 5) </a:t>
                      </a:r>
                      <a:r>
                        <a:rPr lang="en-US" sz="1400" baseline="0" dirty="0" err="1"/>
                        <a:t>Bibo</a:t>
                      </a:r>
                      <a:r>
                        <a:rPr lang="en-US" sz="1400" baseline="0" dirty="0"/>
                        <a:t> </a:t>
                      </a:r>
                    </a:p>
                    <a:p>
                      <a:pPr algn="l"/>
                      <a:endParaRPr lang="en-US" sz="1400" baseline="0" dirty="0"/>
                    </a:p>
                    <a:p>
                      <a:pPr algn="l"/>
                      <a:r>
                        <a:rPr lang="en-US" sz="1400" b="1" baseline="0" dirty="0" err="1"/>
                        <a:t>Citavi-Schulung</a:t>
                      </a:r>
                      <a:r>
                        <a:rPr lang="en-US" sz="1400" baseline="0" dirty="0"/>
                        <a:t>: 27.10., 13:00-15:00 </a:t>
                      </a:r>
                      <a:r>
                        <a:rPr lang="en-US" sz="1400" baseline="0" dirty="0" err="1"/>
                        <a:t>Uhr</a:t>
                      </a:r>
                      <a:r>
                        <a:rPr lang="en-US" sz="1400" baseline="0" dirty="0"/>
                        <a:t>, </a:t>
                      </a:r>
                      <a:r>
                        <a:rPr lang="en-US" sz="1400" baseline="0" dirty="0" err="1"/>
                        <a:t>Raum</a:t>
                      </a:r>
                      <a:r>
                        <a:rPr lang="en-US" sz="1400" baseline="0" dirty="0"/>
                        <a:t> Q3.201 </a:t>
                      </a:r>
                      <a:r>
                        <a:rPr lang="en-US" sz="1400" baseline="0" dirty="0" err="1"/>
                        <a:t>oder</a:t>
                      </a:r>
                      <a:r>
                        <a:rPr lang="en-US" sz="1400" baseline="0" dirty="0"/>
                        <a:t> 28.10., 11:00-13:00 </a:t>
                      </a:r>
                      <a:r>
                        <a:rPr lang="en-US" sz="1400" baseline="0" dirty="0" err="1"/>
                        <a:t>Uhr</a:t>
                      </a:r>
                      <a:r>
                        <a:rPr lang="en-US" sz="1400" baseline="0" dirty="0"/>
                        <a:t>, </a:t>
                      </a:r>
                      <a:r>
                        <a:rPr lang="en-US" sz="1400" baseline="0" dirty="0" err="1"/>
                        <a:t>Raum</a:t>
                      </a:r>
                      <a:r>
                        <a:rPr lang="en-US" sz="1400" baseline="0" dirty="0"/>
                        <a:t> Q3.201                                                                        </a:t>
                      </a:r>
                    </a:p>
                    <a:p>
                      <a:pPr algn="l"/>
                      <a:r>
                        <a:rPr lang="en-US" sz="1400" baseline="0" dirty="0"/>
                        <a:t>Jew. </a:t>
                      </a:r>
                      <a:r>
                        <a:rPr lang="en-US" sz="1400" baseline="0" dirty="0" err="1"/>
                        <a:t>Auswahl</a:t>
                      </a:r>
                      <a:r>
                        <a:rPr lang="en-US" sz="1400" baseline="0" dirty="0"/>
                        <a:t> </a:t>
                      </a:r>
                      <a:r>
                        <a:rPr lang="en-US" sz="1400" baseline="0" dirty="0" err="1"/>
                        <a:t>einer</a:t>
                      </a:r>
                      <a:r>
                        <a:rPr lang="en-US" sz="1400" baseline="0" dirty="0"/>
                        <a:t> der </a:t>
                      </a:r>
                      <a:r>
                        <a:rPr lang="en-US" sz="1400" baseline="0" dirty="0" err="1"/>
                        <a:t>Termine</a:t>
                      </a:r>
                      <a:endParaRPr lang="en-US" sz="14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400" dirty="0"/>
                        <a:t>Literaturrecherche</a:t>
                      </a:r>
                      <a:r>
                        <a:rPr lang="de-DE" sz="1400" baseline="0" dirty="0"/>
                        <a:t> und –</a:t>
                      </a:r>
                      <a:r>
                        <a:rPr lang="de-DE" sz="1400" baseline="0" dirty="0" err="1"/>
                        <a:t>verwaltung</a:t>
                      </a:r>
                      <a:endParaRPr lang="en-US" sz="14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316156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400" b="0" kern="12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29.11.21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400" b="0" dirty="0"/>
                        <a:t>13:00-16:00 Uhr,</a:t>
                      </a:r>
                      <a:r>
                        <a:rPr lang="de-DE" sz="1400" b="0" baseline="0" dirty="0"/>
                        <a:t> </a:t>
                      </a:r>
                      <a:r>
                        <a:rPr lang="de-DE" sz="1400" b="0" kern="1200" baseline="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Raum Q3.201, Reviews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400" b="0" kern="1200" baseline="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13:00-16:00 Uhr, Raum Q4.201, Inhaltsanalysen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400" b="0" kern="1200" baseline="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13:00-16:00 Uhr, Raum Q3.245, </a:t>
                      </a:r>
                      <a:r>
                        <a:rPr lang="de-DE" sz="1400" baseline="0" dirty="0"/>
                        <a:t>Regressions-analysen</a:t>
                      </a: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400" i="0" kern="12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Veranstaltung</a:t>
                      </a:r>
                      <a:r>
                        <a:rPr lang="de-DE" sz="1400" i="0" kern="1200" baseline="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 zu den Themen Reviews, Regressionsanalysen und Inhaltsanalysen</a:t>
                      </a:r>
                      <a:endParaRPr lang="en-US" sz="1400" i="1" kern="1200" dirty="0">
                        <a:solidFill>
                          <a:schemeClr val="bg2"/>
                        </a:solidFill>
                        <a:latin typeface="+mn-lt"/>
                        <a:ea typeface="+mn-ea"/>
                        <a:cs typeface="+mn-cs"/>
                      </a:endParaRPr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62012">
                <a:tc>
                  <a:txBody>
                    <a:bodyPr/>
                    <a:lstStyle/>
                    <a:p>
                      <a:pPr algn="l"/>
                      <a:r>
                        <a:rPr lang="de-DE" sz="1400" dirty="0"/>
                        <a:t>07.-09.12.21</a:t>
                      </a:r>
                    </a:p>
                    <a:p>
                      <a:pPr algn="l"/>
                      <a:r>
                        <a:rPr lang="de-DE" sz="1400" dirty="0"/>
                        <a:t>Jeweils</a:t>
                      </a:r>
                      <a:r>
                        <a:rPr lang="de-DE" sz="1400" baseline="0" dirty="0"/>
                        <a:t> 9:00-13:00 Uhr, Raum Q3.201 </a:t>
                      </a:r>
                    </a:p>
                    <a:p>
                      <a:pPr algn="l"/>
                      <a:r>
                        <a:rPr lang="de-DE" sz="1400" dirty="0"/>
                        <a:t>Zuteilung</a:t>
                      </a:r>
                      <a:r>
                        <a:rPr lang="de-DE" sz="1400" baseline="0" dirty="0"/>
                        <a:t> zu einem der Termine</a:t>
                      </a:r>
                      <a:endParaRPr lang="en-US" sz="14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400" dirty="0"/>
                        <a:t>Abschlussarbeitskolloquien</a:t>
                      </a:r>
                      <a:br>
                        <a:rPr lang="de-DE" sz="1400" dirty="0"/>
                      </a:br>
                      <a:endParaRPr lang="en-US" sz="14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455859">
                <a:tc>
                  <a:txBody>
                    <a:bodyPr/>
                    <a:lstStyle/>
                    <a:p>
                      <a:pPr algn="l"/>
                      <a:r>
                        <a:rPr lang="de-DE" sz="1400" dirty="0"/>
                        <a:t>Bis 22.12.21 </a:t>
                      </a:r>
                      <a:endParaRPr lang="en-US" sz="14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de-DE" sz="1400" dirty="0"/>
                        <a:t>Abgabe einer Leseprobe</a:t>
                      </a:r>
                      <a:endParaRPr lang="en-US" sz="1400" dirty="0"/>
                    </a:p>
                  </a:txBody>
                  <a:tcPr>
                    <a:lnL w="12700" cmpd="sng">
                      <a:noFill/>
                    </a:lnL>
                    <a:lnR w="12700" cmpd="sng"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33617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theme/theme1.xml><?xml version="1.0" encoding="utf-8"?>
<a:theme xmlns:a="http://schemas.openxmlformats.org/drawingml/2006/main" name="Office Theme">
  <a:themeElements>
    <a:clrScheme name="UPB">
      <a:dk1>
        <a:srgbClr val="262626"/>
      </a:dk1>
      <a:lt1>
        <a:sysClr val="window" lastClr="FFFFFF"/>
      </a:lt1>
      <a:dk2>
        <a:srgbClr val="555555"/>
      </a:dk2>
      <a:lt2>
        <a:srgbClr val="C7C9C7"/>
      </a:lt2>
      <a:accent1>
        <a:srgbClr val="18B0E2"/>
      </a:accent1>
      <a:accent2>
        <a:srgbClr val="D73367"/>
      </a:accent2>
      <a:accent3>
        <a:srgbClr val="A4C424"/>
      </a:accent3>
      <a:accent4>
        <a:srgbClr val="F29512"/>
      </a:accent4>
      <a:accent5>
        <a:srgbClr val="007FB9"/>
      </a:accent5>
      <a:accent6>
        <a:srgbClr val="A93983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1_Office Theme">
  <a:themeElements>
    <a:clrScheme name="UPB">
      <a:dk1>
        <a:srgbClr val="262626"/>
      </a:dk1>
      <a:lt1>
        <a:sysClr val="window" lastClr="FFFFFF"/>
      </a:lt1>
      <a:dk2>
        <a:srgbClr val="555555"/>
      </a:dk2>
      <a:lt2>
        <a:srgbClr val="C7C9C7"/>
      </a:lt2>
      <a:accent1>
        <a:srgbClr val="18B0E2"/>
      </a:accent1>
      <a:accent2>
        <a:srgbClr val="D73367"/>
      </a:accent2>
      <a:accent3>
        <a:srgbClr val="A4C424"/>
      </a:accent3>
      <a:accent4>
        <a:srgbClr val="F29512"/>
      </a:accent4>
      <a:accent5>
        <a:srgbClr val="007FB9"/>
      </a:accent5>
      <a:accent6>
        <a:srgbClr val="A93983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2_Office Theme">
  <a:themeElements>
    <a:clrScheme name="UPB">
      <a:dk1>
        <a:srgbClr val="262626"/>
      </a:dk1>
      <a:lt1>
        <a:sysClr val="window" lastClr="FFFFFF"/>
      </a:lt1>
      <a:dk2>
        <a:srgbClr val="555555"/>
      </a:dk2>
      <a:lt2>
        <a:srgbClr val="C7C9C7"/>
      </a:lt2>
      <a:accent1>
        <a:srgbClr val="18B0E2"/>
      </a:accent1>
      <a:accent2>
        <a:srgbClr val="D73367"/>
      </a:accent2>
      <a:accent3>
        <a:srgbClr val="A4C424"/>
      </a:accent3>
      <a:accent4>
        <a:srgbClr val="F29512"/>
      </a:accent4>
      <a:accent5>
        <a:srgbClr val="007FB9"/>
      </a:accent5>
      <a:accent6>
        <a:srgbClr val="A93983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0</TotalTime>
  <Words>4092</Words>
  <Application>Microsoft Office PowerPoint</Application>
  <PresentationFormat>Bildschirmpräsentation (4:3)</PresentationFormat>
  <Paragraphs>790</Paragraphs>
  <Slides>57</Slides>
  <Notes>40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9</vt:i4>
      </vt:variant>
      <vt:variant>
        <vt:lpstr>Design</vt:lpstr>
      </vt:variant>
      <vt:variant>
        <vt:i4>3</vt:i4>
      </vt:variant>
      <vt:variant>
        <vt:lpstr>Folientitel</vt:lpstr>
      </vt:variant>
      <vt:variant>
        <vt:i4>57</vt:i4>
      </vt:variant>
    </vt:vector>
  </HeadingPairs>
  <TitlesOfParts>
    <vt:vector size="69" baseType="lpstr">
      <vt:lpstr>Arial</vt:lpstr>
      <vt:lpstr>Arial Narrow</vt:lpstr>
      <vt:lpstr>Calibri</vt:lpstr>
      <vt:lpstr>Calibri Light</vt:lpstr>
      <vt:lpstr>MetaOT-Bold</vt:lpstr>
      <vt:lpstr>MetaOT-Normal</vt:lpstr>
      <vt:lpstr>Times New Roman</vt:lpstr>
      <vt:lpstr>Webdings</vt:lpstr>
      <vt:lpstr>Wingdings</vt:lpstr>
      <vt:lpstr>Office Theme</vt:lpstr>
      <vt:lpstr>1_Office Theme</vt:lpstr>
      <vt:lpstr>2_Office Theme</vt:lpstr>
      <vt:lpstr>Einführungsveranstaltung Abschlussarbeiten Wintersemester 2021/22</vt:lpstr>
      <vt:lpstr>Veranstaltungsablauf 19.10.2021</vt:lpstr>
      <vt:lpstr>Betreuung durch…</vt:lpstr>
      <vt:lpstr>Betreuung durch…</vt:lpstr>
      <vt:lpstr>Betreuung durch…</vt:lpstr>
      <vt:lpstr>Betreuung durch…</vt:lpstr>
      <vt:lpstr>Betreuung durch…</vt:lpstr>
      <vt:lpstr>Betreuung durch…</vt:lpstr>
      <vt:lpstr>Betreuung durch…</vt:lpstr>
      <vt:lpstr>Was verbinden Sie mit wissenschaftlichem Arbeiten? </vt:lpstr>
      <vt:lpstr>Agenda: Wissenschaftliches Arbeiten</vt:lpstr>
      <vt:lpstr>Wissenschaftliches Arbeiten Qualität</vt:lpstr>
      <vt:lpstr>Worum geht es beim wissenschaftlichen Arbeiten?</vt:lpstr>
      <vt:lpstr>Wissenschaftliches Arbeiten Die „richtige“ Frage stellen</vt:lpstr>
      <vt:lpstr>Wissenschaftliches Arbeiten Die „richtige“ Frage stellen</vt:lpstr>
      <vt:lpstr>Wissenschaftlich arbeiten: Typen von Beiträgen Literaturübersicht</vt:lpstr>
      <vt:lpstr>Wissenschaftlich arbeiten: Typen von Beiträgen Empirische Arbeit</vt:lpstr>
      <vt:lpstr>Agenda: Wissenschaftliches Arbeiten</vt:lpstr>
      <vt:lpstr>Literatur finden und auswerten  Vorhandenes Wissen aufgreifen </vt:lpstr>
      <vt:lpstr>Literatur finden  Wichtige Datenbanken</vt:lpstr>
      <vt:lpstr>Literatur finden  Wichtige Datenbanken</vt:lpstr>
      <vt:lpstr>Literatur finden  Wichtige Zeitschriften</vt:lpstr>
      <vt:lpstr>Literatur verwalten Citavi</vt:lpstr>
      <vt:lpstr>Agenda: Wissenschaftliches Arbeiten</vt:lpstr>
      <vt:lpstr>Die Arbeit strukturieren Beispiel – Gliederung: Literaturübersicht</vt:lpstr>
      <vt:lpstr>Die Arbeit strukturieren Beispiel-Gliederung: Empirische Arbeit</vt:lpstr>
      <vt:lpstr>Die Arbeit strukturieren Beispiel für eine Gliederung – Empirische Arbeit</vt:lpstr>
      <vt:lpstr>Die Arbeit strukturieren Grundformen einer Gliederung in fünf Kapiteln</vt:lpstr>
      <vt:lpstr>Die Arbeit strukturieren Besondere Bestandteile des Textes</vt:lpstr>
      <vt:lpstr>Die Arbeit strukturieren Kohärenz - Einleitung</vt:lpstr>
      <vt:lpstr>Die Arbeit strukturieren Kohärenz – auf jeder Ebene</vt:lpstr>
      <vt:lpstr>Agenda: Wissenschaftliches Arbeiten</vt:lpstr>
      <vt:lpstr>Wissenschaftlich Schreiben – Häufige Fehler</vt:lpstr>
      <vt:lpstr>Wissenschaftlich schreiben Klare und verständliche Sprache</vt:lpstr>
      <vt:lpstr>Wissenschaftlich schreiben Begründen und belegen statt behaupten</vt:lpstr>
      <vt:lpstr>Wissenschaftlich schreiben Lesen und Schreiben im Wechsel</vt:lpstr>
      <vt:lpstr>Wissenschaftlich schreiben Gegensätzliche Bewegungen im Schreibprozess</vt:lpstr>
      <vt:lpstr>Wissenschaftlich schreiben Einen Zeitplan erstellen</vt:lpstr>
      <vt:lpstr>Agenda: Wissenschaftliches Arbeiten</vt:lpstr>
      <vt:lpstr>Formale Kriterien Länge der Arbeit </vt:lpstr>
      <vt:lpstr>Formale Kriterien Formate und Konventionen</vt:lpstr>
      <vt:lpstr>Formale Kriterien Tabellen</vt:lpstr>
      <vt:lpstr>PowerPoint-Präsentation</vt:lpstr>
      <vt:lpstr>PowerPoint-Präsentation</vt:lpstr>
      <vt:lpstr>Formale Kriterien Direkte und indirekte Zitate</vt:lpstr>
      <vt:lpstr>Formale Kriterien Zitieren nach dem APA-Stil (1a)</vt:lpstr>
      <vt:lpstr>Formale Kriterien Zitieren nach dem APA-Stil (1b)</vt:lpstr>
      <vt:lpstr>Formale Kriterien Zitieren nach dem APA-Stil (2)</vt:lpstr>
      <vt:lpstr>Formale Kriterien Zitieren nach dem APA-Stil (3)</vt:lpstr>
      <vt:lpstr>Formale Kriterien Fußnoten</vt:lpstr>
      <vt:lpstr>Formale Kriterien Literaturverzeichnis</vt:lpstr>
      <vt:lpstr>Formale Kriterien Quellen im Literaturverzeichnis (1)</vt:lpstr>
      <vt:lpstr>Formale Kriterien Quellen im Literaturverzeichnis (2)</vt:lpstr>
      <vt:lpstr>Citavi-Schulung</vt:lpstr>
      <vt:lpstr>Weiterführende Literatur</vt:lpstr>
      <vt:lpstr>Abschlussarbeitsbetreuung im Wintersemester 2021/22 - Übersicht -</vt:lpstr>
      <vt:lpstr>Abschlussarbeitsbetreuung im Wintersemester 2021/22 - Uhrzeiten &amp; Räume -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Astrid van Kimmenade</dc:creator>
  <cp:lastModifiedBy>Anna-Lena</cp:lastModifiedBy>
  <cp:revision>373</cp:revision>
  <cp:lastPrinted>2018-03-22T15:46:29Z</cp:lastPrinted>
  <dcterms:created xsi:type="dcterms:W3CDTF">2017-10-18T12:32:09Z</dcterms:created>
  <dcterms:modified xsi:type="dcterms:W3CDTF">2021-11-11T13:21:50Z</dcterms:modified>
</cp:coreProperties>
</file>